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75" r:id="rId3"/>
    <p:sldId id="278" r:id="rId4"/>
    <p:sldId id="276" r:id="rId5"/>
    <p:sldId id="327" r:id="rId6"/>
    <p:sldId id="279" r:id="rId7"/>
    <p:sldId id="321" r:id="rId8"/>
    <p:sldId id="258" r:id="rId9"/>
    <p:sldId id="328" r:id="rId10"/>
    <p:sldId id="261" r:id="rId11"/>
    <p:sldId id="280" r:id="rId12"/>
    <p:sldId id="281" r:id="rId13"/>
    <p:sldId id="259" r:id="rId14"/>
    <p:sldId id="260" r:id="rId15"/>
    <p:sldId id="284" r:id="rId16"/>
    <p:sldId id="283" r:id="rId17"/>
    <p:sldId id="282" r:id="rId18"/>
    <p:sldId id="285" r:id="rId19"/>
    <p:sldId id="286" r:id="rId20"/>
    <p:sldId id="312" r:id="rId21"/>
    <p:sldId id="287" r:id="rId22"/>
    <p:sldId id="265" r:id="rId23"/>
    <p:sldId id="289" r:id="rId24"/>
    <p:sldId id="290" r:id="rId25"/>
    <p:sldId id="270" r:id="rId26"/>
    <p:sldId id="313" r:id="rId27"/>
    <p:sldId id="267" r:id="rId28"/>
    <p:sldId id="292" r:id="rId29"/>
    <p:sldId id="322" r:id="rId30"/>
    <p:sldId id="295" r:id="rId31"/>
    <p:sldId id="329" r:id="rId32"/>
    <p:sldId id="293" r:id="rId33"/>
    <p:sldId id="294" r:id="rId34"/>
    <p:sldId id="264" r:id="rId35"/>
    <p:sldId id="266" r:id="rId36"/>
    <p:sldId id="330" r:id="rId37"/>
    <p:sldId id="291" r:id="rId38"/>
    <p:sldId id="262" r:id="rId39"/>
    <p:sldId id="288" r:id="rId40"/>
    <p:sldId id="268" r:id="rId41"/>
    <p:sldId id="301" r:id="rId42"/>
    <p:sldId id="269" r:id="rId43"/>
    <p:sldId id="263" r:id="rId44"/>
    <p:sldId id="272" r:id="rId45"/>
    <p:sldId id="323" r:id="rId46"/>
    <p:sldId id="324" r:id="rId47"/>
    <p:sldId id="296" r:id="rId4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34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7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34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23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179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52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9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396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868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84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744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C83A-5DC4-485C-BF91-756A9A435B90}" type="datetimeFigureOut">
              <a:rPr lang="hu-HU" smtClean="0"/>
              <a:t>2016.10.06.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394D9-5C5C-4E04-AA68-24CC422D03C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270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oktober6.kormany.hu/a-hatrahagyottak-emlekezete" TargetMode="External"/><Relationship Id="rId3" Type="http://schemas.openxmlformats.org/officeDocument/2006/relationships/hyperlink" Target="http://oktober6.kormany.hu/leiningen-westerburgne-sissany-eliz" TargetMode="External"/><Relationship Id="rId7" Type="http://schemas.openxmlformats.org/officeDocument/2006/relationships/hyperlink" Target="http://www.klauzal.hu/cikk/536.html?PHPSESSID=3d1d51cc9fa8ffb9fd4242ce947b5271" TargetMode="External"/><Relationship Id="rId12" Type="http://schemas.openxmlformats.org/officeDocument/2006/relationships/hyperlink" Target="http://mult-kor.hu/20131006_az_aradi_vertanuk_utolso_orai?print=1" TargetMode="External"/><Relationship Id="rId2" Type="http://schemas.openxmlformats.org/officeDocument/2006/relationships/hyperlink" Target="http://mek.oszk.hu/06100/06162/html/aradiv02629/aradiv02629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nava.hu/id/1259972/" TargetMode="External"/><Relationship Id="rId11" Type="http://schemas.openxmlformats.org/officeDocument/2006/relationships/hyperlink" Target="http://opac.pim.hu/" TargetMode="External"/><Relationship Id="rId5" Type="http://schemas.openxmlformats.org/officeDocument/2006/relationships/hyperlink" Target="http://mek.oszk.hu/03700/03749/html/" TargetMode="External"/><Relationship Id="rId10" Type="http://schemas.openxmlformats.org/officeDocument/2006/relationships/hyperlink" Target="http://opac.pim.hu/index.jsp?from_page=details&amp;page=details&amp;dbname=gyujtemeny_kat_bib&amp;bib1id=55500&amp;bib1field=9992&amp;term=Csernovics+J%C3%A1nos+1787-1824+:+apa|467780|28&amp;" TargetMode="External"/><Relationship Id="rId4" Type="http://schemas.openxmlformats.org/officeDocument/2006/relationships/hyperlink" Target="http://www.szeretlekmagyarorszag.hu/az-aradi-vertanuk-bucsulevelei/" TargetMode="External"/><Relationship Id="rId9" Type="http://schemas.openxmlformats.org/officeDocument/2006/relationships/hyperlink" Target="http://www.npg.hu/index.php/component/jcolle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0918" y="1122363"/>
            <a:ext cx="9377082" cy="5641508"/>
          </a:xfrm>
        </p:spPr>
        <p:txBody>
          <a:bodyPr>
            <a:normAutofit/>
          </a:bodyPr>
          <a:lstStyle/>
          <a:p>
            <a:endParaRPr lang="hu-HU" sz="2800" b="1" dirty="0">
              <a:latin typeface="Garamond" panose="020204040303010108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 Az aradi vértanúk asszonyai – 1. rés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9" r="17658" b="2338"/>
          <a:stretch/>
        </p:blipFill>
        <p:spPr bwMode="auto">
          <a:xfrm>
            <a:off x="2532316" y="1072532"/>
            <a:ext cx="6894286" cy="50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5429" y="228599"/>
            <a:ext cx="1123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smtClean="0">
                <a:latin typeface="Garamond" panose="02020404030301010803" pitchFamily="18" charset="0"/>
              </a:rPr>
              <a:t>Az </a:t>
            </a:r>
            <a:r>
              <a:rPr lang="hu-HU" sz="4800" b="1" dirty="0">
                <a:latin typeface="Garamond" panose="02020404030301010803" pitchFamily="18" charset="0"/>
              </a:rPr>
              <a:t>aradi </a:t>
            </a:r>
            <a:r>
              <a:rPr lang="hu-HU" sz="4800" b="1" dirty="0" smtClean="0">
                <a:latin typeface="Garamond" panose="02020404030301010803" pitchFamily="18" charset="0"/>
              </a:rPr>
              <a:t>vértanúk és özvegyeik</a:t>
            </a:r>
            <a:endParaRPr lang="hu-HU" sz="4800" dirty="0">
              <a:latin typeface="Garamond" panose="02020404030301010803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9580033" y="6425317"/>
            <a:ext cx="251036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600" i="1" dirty="0" smtClean="0"/>
              <a:t>Dr. Fodorné dr. Nagy Sarolta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4011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lauzal.hu/images/user/zimage1311186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96" y="0"/>
            <a:ext cx="4613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6743" y="1843314"/>
            <a:ext cx="8345714" cy="501468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dirty="0"/>
              <a:t>Ima kivégeztetésem előtt, 1849. október 5-ről 6-ra virradóra</a:t>
            </a:r>
          </a:p>
          <a:p>
            <a:pPr marL="0" indent="0">
              <a:buNone/>
            </a:pPr>
            <a:endParaRPr lang="hu-HU" sz="13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Mindenség 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ura! Hozzád fohászkodom! </a:t>
            </a:r>
            <a:endParaRPr lang="hu-HU" sz="30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 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erősítettél engem a nőmtől való elválás borzasztó óráiban, adj erőt továbbra is, hogy a kemény próbát: a becstelen, gyalázatos halált erősen és férfiasan állhassam ki. Hallgasd meg, ó, Legfőbb Jó, </a:t>
            </a:r>
            <a:r>
              <a:rPr lang="hu-HU" sz="3000" dirty="0" err="1">
                <a:latin typeface="Andalus" panose="02020603050405020304" pitchFamily="18" charset="-78"/>
                <a:cs typeface="Andalus" panose="02020603050405020304" pitchFamily="18" charset="-78"/>
              </a:rPr>
              <a:t>vágyteli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 kérésemet! </a:t>
            </a: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</a:t>
            </a:r>
          </a:p>
          <a:p>
            <a:pPr marL="0" indent="0">
              <a:buNone/>
            </a:pP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 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vezettél, Atyám, a csatákban és ütközetekben – </a:t>
            </a: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</a:t>
            </a:r>
          </a:p>
          <a:p>
            <a:pPr marL="0" indent="0">
              <a:buNone/>
            </a:pP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 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engedted, hogy azokat kiállhassam, és a </a:t>
            </a: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          </a:t>
            </a:r>
          </a:p>
          <a:p>
            <a:pPr marL="0" indent="0">
              <a:buNone/>
            </a:pPr>
            <a:r>
              <a:rPr lang="hu-HU" sz="3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 </a:t>
            </a:r>
            <a:r>
              <a:rPr lang="hu-HU" sz="3000" dirty="0">
                <a:latin typeface="Andalus" panose="02020603050405020304" pitchFamily="18" charset="-78"/>
                <a:cs typeface="Andalus" panose="02020603050405020304" pitchFamily="18" charset="-78"/>
              </a:rPr>
              <a:t>védelmező karod segített némely kétes küzdelemből sértetlenül kilábolni – dicsértessék a Te neved mindörökké!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77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lauzal.hu/images/user/zimage1311186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96" y="0"/>
            <a:ext cx="4613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6743" y="1843314"/>
            <a:ext cx="8345714" cy="501468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Oltalmazd 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meg, Mindenható, az én különben is szerencsétlen hazámat a további veszedelemtől! Hajlítsad az uralkodó szívét kegyességre a hátramaradó bajtársak iránt, és vezéreld akaratát a népek javára!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Adj </a:t>
            </a:r>
            <a:r>
              <a:rPr lang="hu-HU" dirty="0">
                <a:latin typeface="Andalus" panose="02020603050405020304" pitchFamily="18" charset="-78"/>
                <a:cs typeface="Andalus" panose="02020603050405020304" pitchFamily="18" charset="-78"/>
              </a:rPr>
              <a:t>erőt, ó, Atyám, az én szegény Emíliámnak, hogy beválthassa nékem adott ígéretét: hogy sorsát hitének erejével fogja elviselni.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91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klauzal.hu/images/user/zimage13111869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96" y="0"/>
            <a:ext cx="461300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(1819-1909)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46743" y="1843314"/>
            <a:ext cx="8345714" cy="501468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>
              <a:buNone/>
            </a:pPr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>Áldd meg Aradot! Áldd meg a szegény, szerencsétlenségbe süllyedt Magyarországot! </a:t>
            </a:r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 Te </a:t>
            </a:r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>ismered, ó, Uram, az én szívemet, és egyetlen lépésem sem ismeretlen előtted: azok szerint ítélj fölöttem kegyesen, s engedj a túlvilágon kegyes elfogadást találnom. Ámen</a:t>
            </a:r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pPr marL="457200" lvl="1" indent="0">
              <a:buNone/>
            </a:pP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>
              <a:buNone/>
            </a:pPr>
            <a:r>
              <a:rPr lang="hu-HU" sz="2800" dirty="0">
                <a:latin typeface="Andalus" panose="02020603050405020304" pitchFamily="18" charset="-78"/>
                <a:cs typeface="Andalus" panose="02020603050405020304" pitchFamily="18" charset="-78"/>
              </a:rPr>
              <a:t>Emíliának </a:t>
            </a:r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vigasztalásul                          Damjanich</a:t>
            </a: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lvl="1" indent="0">
              <a:buNone/>
            </a:pPr>
            <a:endParaRPr lang="hu-HU" sz="2800" dirty="0" smtClean="0"/>
          </a:p>
          <a:p>
            <a:pPr marL="457200" lvl="1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898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79767" y="2609747"/>
            <a:ext cx="6893859" cy="3796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Később ez az ima a „nemzet özvegyének” mindennapi imádságává </a:t>
            </a:r>
            <a:r>
              <a:rPr lang="hu-HU" dirty="0" smtClean="0"/>
              <a:t>vált, és számtalan példányban sokszorosították.</a:t>
            </a:r>
          </a:p>
        </p:txBody>
      </p:sp>
      <p:pic>
        <p:nvPicPr>
          <p:cNvPr id="4098" name="Picture 2" descr="http://www.klauzal.hu/images/user/zimage13111869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93" y="365125"/>
            <a:ext cx="3841011" cy="604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508" y="336989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(1819-1909)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8343" y="2025540"/>
            <a:ext cx="6792685" cy="4151422"/>
          </a:xfrm>
        </p:spPr>
        <p:txBody>
          <a:bodyPr/>
          <a:lstStyle/>
          <a:p>
            <a:r>
              <a:rPr lang="hu-HU" dirty="0"/>
              <a:t>N</a:t>
            </a:r>
            <a:r>
              <a:rPr lang="hu-HU" dirty="0" smtClean="0"/>
              <a:t>agyon lassú megnyugvás.</a:t>
            </a:r>
          </a:p>
          <a:p>
            <a:r>
              <a:rPr lang="hu-HU" dirty="0" smtClean="0"/>
              <a:t>A világtól teljesen elzárkózva élt.</a:t>
            </a:r>
          </a:p>
          <a:p>
            <a:r>
              <a:rPr lang="hu-HU" dirty="0"/>
              <a:t>Barátnője gróf </a:t>
            </a:r>
            <a:r>
              <a:rPr lang="hu-HU" dirty="0" err="1"/>
              <a:t>Wenckheim</a:t>
            </a:r>
            <a:r>
              <a:rPr lang="hu-HU" dirty="0"/>
              <a:t> Józsefné és annak férje </a:t>
            </a:r>
            <a:r>
              <a:rPr lang="hu-HU" dirty="0" smtClean="0"/>
              <a:t>ragadta ki ebből a depressziós állapotból: hosszabb külföldi útra hívták.</a:t>
            </a:r>
          </a:p>
          <a:p>
            <a:r>
              <a:rPr lang="hu-HU" dirty="0" smtClean="0"/>
              <a:t>Ettől kezdve új hivatást és elkötelezettséget keresett magának: a </a:t>
            </a:r>
            <a:r>
              <a:rPr lang="hu-HU" dirty="0"/>
              <a:t>hasonló sorsú asszonyok és a honvéd árvák </a:t>
            </a:r>
            <a:r>
              <a:rPr lang="hu-HU" dirty="0" smtClean="0"/>
              <a:t>vigasztalását. </a:t>
            </a:r>
          </a:p>
        </p:txBody>
      </p:sp>
      <p:pic>
        <p:nvPicPr>
          <p:cNvPr id="6146" name="Picture 2" descr="http://www.klauzal.hu/images/user/zimage1311186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71" y="30273"/>
            <a:ext cx="4613329" cy="68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49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2440" y="365125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(1819-1909)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9192" y="2025540"/>
            <a:ext cx="7469479" cy="415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Még </a:t>
            </a:r>
            <a:r>
              <a:rPr lang="hu-HU" dirty="0"/>
              <a:t>az önkényuralom </a:t>
            </a:r>
            <a:r>
              <a:rPr lang="hu-HU" dirty="0" smtClean="0"/>
              <a:t>idején:</a:t>
            </a:r>
          </a:p>
          <a:p>
            <a:pPr lvl="1"/>
            <a:r>
              <a:rPr lang="hu-HU" sz="2800" dirty="0" smtClean="0"/>
              <a:t>felkereste </a:t>
            </a:r>
            <a:r>
              <a:rPr lang="hu-HU" sz="2800" dirty="0"/>
              <a:t>a megtorló hatalom kivégzettjeinek </a:t>
            </a:r>
            <a:r>
              <a:rPr lang="hu-HU" sz="2800" i="1" dirty="0"/>
              <a:t>jeltelen </a:t>
            </a:r>
            <a:r>
              <a:rPr lang="hu-HU" sz="2800" i="1" dirty="0" smtClean="0"/>
              <a:t>sírjait, </a:t>
            </a:r>
            <a:r>
              <a:rPr lang="hu-HU" sz="2800" dirty="0" smtClean="0"/>
              <a:t>amint </a:t>
            </a:r>
            <a:r>
              <a:rPr lang="hu-HU" sz="2800" dirty="0"/>
              <a:t>lehetett emléket állított </a:t>
            </a:r>
            <a:r>
              <a:rPr lang="hu-HU" sz="2800" dirty="0" smtClean="0"/>
              <a:t>nekik.</a:t>
            </a:r>
          </a:p>
          <a:p>
            <a:pPr marL="457200" lvl="1" indent="0">
              <a:buNone/>
            </a:pPr>
            <a:r>
              <a:rPr lang="hu-HU" sz="2800" dirty="0"/>
              <a:t>	</a:t>
            </a:r>
            <a:r>
              <a:rPr lang="hu-HU" sz="2800" dirty="0" smtClean="0"/>
              <a:t>	</a:t>
            </a:r>
            <a:r>
              <a:rPr lang="hu-HU" sz="2800" dirty="0" smtClean="0">
                <a:sym typeface="Symbol" panose="05050102010706020507" pitchFamily="18" charset="2"/>
              </a:rPr>
              <a:t></a:t>
            </a:r>
            <a:endParaRPr lang="hu-HU" sz="2800" dirty="0" smtClean="0"/>
          </a:p>
          <a:p>
            <a:pPr lvl="1"/>
            <a:r>
              <a:rPr lang="hu-HU" sz="2800" dirty="0" smtClean="0"/>
              <a:t>A Tizenhármat követte </a:t>
            </a:r>
            <a:r>
              <a:rPr lang="hu-HU" sz="2800" dirty="0"/>
              <a:t>még 162 </a:t>
            </a:r>
            <a:r>
              <a:rPr lang="hu-HU" sz="2800" dirty="0" err="1"/>
              <a:t>nevesíthető</a:t>
            </a:r>
            <a:r>
              <a:rPr lang="hu-HU" sz="2800" dirty="0"/>
              <a:t> </a:t>
            </a:r>
            <a:r>
              <a:rPr lang="hu-HU" sz="2800" dirty="0" smtClean="0"/>
              <a:t>áldozat, 1848 </a:t>
            </a:r>
            <a:r>
              <a:rPr lang="hu-HU" sz="2800" dirty="0"/>
              <a:t>és 1854 </a:t>
            </a:r>
            <a:r>
              <a:rPr lang="hu-HU" sz="2800" dirty="0" smtClean="0"/>
              <a:t>között:  </a:t>
            </a:r>
          </a:p>
          <a:p>
            <a:pPr lvl="1"/>
            <a:r>
              <a:rPr lang="hu-HU" sz="2800" dirty="0" smtClean="0"/>
              <a:t>huszár</a:t>
            </a:r>
            <a:r>
              <a:rPr lang="hu-HU" sz="2800" dirty="0"/>
              <a:t>, kereskedő, mézeskalácsos, molnár, kovács, újságíró, ügyvéd, százados, </a:t>
            </a:r>
            <a:r>
              <a:rPr lang="hu-HU" sz="2800" dirty="0" smtClean="0"/>
              <a:t>lelkész.</a:t>
            </a:r>
          </a:p>
        </p:txBody>
      </p:sp>
      <p:pic>
        <p:nvPicPr>
          <p:cNvPr id="6146" name="Picture 2" descr="http://www.klauzal.hu/images/user/zimage1311186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71" y="30273"/>
            <a:ext cx="4613329" cy="68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90286" y="1814286"/>
            <a:ext cx="7489371" cy="4862285"/>
          </a:xfrm>
        </p:spPr>
        <p:txBody>
          <a:bodyPr>
            <a:normAutofit/>
          </a:bodyPr>
          <a:lstStyle/>
          <a:p>
            <a:r>
              <a:rPr lang="hu-HU" dirty="0"/>
              <a:t>Az 1850-es évek elején Emília Makón élt édesanyjával és Láhner </a:t>
            </a:r>
            <a:r>
              <a:rPr lang="hu-HU" dirty="0" smtClean="0"/>
              <a:t>György tábornok özvegyével - </a:t>
            </a:r>
            <a:r>
              <a:rPr lang="hu-HU" dirty="0"/>
              <a:t>Lucia </a:t>
            </a:r>
            <a:r>
              <a:rPr lang="hu-HU" dirty="0" err="1" smtClean="0"/>
              <a:t>Conchettivel</a:t>
            </a:r>
            <a:r>
              <a:rPr lang="hu-HU" dirty="0" smtClean="0"/>
              <a:t>, valamint </a:t>
            </a:r>
            <a:r>
              <a:rPr lang="hu-HU" dirty="0"/>
              <a:t>annak kislányával. </a:t>
            </a:r>
            <a:endParaRPr lang="hu-HU" dirty="0" smtClean="0"/>
          </a:p>
          <a:p>
            <a:r>
              <a:rPr lang="hu-HU" dirty="0" smtClean="0"/>
              <a:t>Kézimunkák </a:t>
            </a:r>
            <a:r>
              <a:rPr lang="hu-HU" dirty="0"/>
              <a:t>készítéséből tartották el magukat.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osztrák hatóságok sokáig zaklatták a két </a:t>
            </a:r>
            <a:r>
              <a:rPr lang="hu-HU" dirty="0" smtClean="0"/>
              <a:t>özvegyet, Makó </a:t>
            </a:r>
            <a:r>
              <a:rPr lang="hu-HU" dirty="0"/>
              <a:t>város azonban, tisztelete jeléül, </a:t>
            </a:r>
            <a:r>
              <a:rPr lang="hu-HU" i="1" dirty="0"/>
              <a:t>adómentességet</a:t>
            </a:r>
            <a:r>
              <a:rPr lang="hu-HU" dirty="0"/>
              <a:t> biztosított számukra</a:t>
            </a:r>
            <a:r>
              <a:rPr lang="hu-HU" dirty="0" smtClean="0"/>
              <a:t>.</a:t>
            </a:r>
          </a:p>
          <a:p>
            <a:r>
              <a:rPr lang="hu-HU" dirty="0"/>
              <a:t>A sok fájdalom és szenvedés dacára Emília mosolygós és jóságos természete beragyogta a körülötte </a:t>
            </a:r>
            <a:r>
              <a:rPr lang="hu-HU" dirty="0" smtClean="0"/>
              <a:t>élőket. </a:t>
            </a:r>
            <a:endParaRPr lang="hu-HU" dirty="0"/>
          </a:p>
          <a:p>
            <a:endParaRPr lang="hu-HU" dirty="0" smtClean="0"/>
          </a:p>
        </p:txBody>
      </p:sp>
      <p:pic>
        <p:nvPicPr>
          <p:cNvPr id="8194" name="Picture 2" descr="http://dka.oszk.hu/047200/047299/389-424_pix_oldal_1_kep_0001_nagyk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960" y="1690688"/>
            <a:ext cx="36466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8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9049" y="205466"/>
            <a:ext cx="10515600" cy="1325563"/>
          </a:xfrm>
        </p:spPr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</a:t>
            </a:r>
            <a:r>
              <a:rPr lang="hu-HU" dirty="0" smtClean="0">
                <a:latin typeface="Garamond" panose="02020404030301010803" pitchFamily="18" charset="0"/>
              </a:rPr>
              <a:t>János (1804 – 1849) 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</a:t>
            </a:r>
            <a:r>
              <a:rPr lang="hu-HU" dirty="0" smtClean="0">
                <a:latin typeface="Garamond" panose="02020404030301010803" pitchFamily="18" charset="0"/>
              </a:rPr>
              <a:t>1819 – 1909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4196" y="1531029"/>
            <a:ext cx="8481164" cy="5033669"/>
          </a:xfrm>
        </p:spPr>
        <p:txBody>
          <a:bodyPr>
            <a:noAutofit/>
          </a:bodyPr>
          <a:lstStyle/>
          <a:p>
            <a:r>
              <a:rPr lang="hu-HU" sz="2600" dirty="0" smtClean="0"/>
              <a:t>1861 - Batthyány </a:t>
            </a:r>
            <a:r>
              <a:rPr lang="hu-HU" sz="2600" dirty="0"/>
              <a:t>grófnéval </a:t>
            </a:r>
            <a:r>
              <a:rPr lang="hu-HU" sz="2600" dirty="0" smtClean="0"/>
              <a:t>megalapította </a:t>
            </a:r>
            <a:r>
              <a:rPr lang="hu-HU" sz="2600" dirty="0"/>
              <a:t>a Magyar Gazdaasszonyok </a:t>
            </a:r>
            <a:r>
              <a:rPr lang="hu-HU" sz="2600" dirty="0" smtClean="0"/>
              <a:t>Egyesületét. [</a:t>
            </a:r>
            <a:r>
              <a:rPr lang="hu-HU" sz="2600" i="1" dirty="0" smtClean="0"/>
              <a:t>Nemzet</a:t>
            </a:r>
            <a:r>
              <a:rPr lang="hu-HU" sz="2600" dirty="0" smtClean="0"/>
              <a:t> Gazdasszonyai hely.!] </a:t>
            </a:r>
          </a:p>
          <a:p>
            <a:r>
              <a:rPr lang="hu-HU" sz="2600" dirty="0" smtClean="0"/>
              <a:t>Célja: a köznyomor enyhítése.</a:t>
            </a:r>
          </a:p>
          <a:p>
            <a:r>
              <a:rPr lang="hu-HU" sz="2600" dirty="0" smtClean="0"/>
              <a:t>Vidéki asszonyok</a:t>
            </a:r>
            <a:r>
              <a:rPr lang="hu-HU" sz="2600" dirty="0" smtClean="0">
                <a:sym typeface="Symbol" panose="05050102010706020507" pitchFamily="18" charset="2"/>
              </a:rPr>
              <a:t> Pesten </a:t>
            </a:r>
            <a:r>
              <a:rPr lang="hu-HU" sz="2600" spc="-100" dirty="0" smtClean="0">
                <a:sym typeface="Symbol" panose="05050102010706020507" pitchFamily="18" charset="2"/>
              </a:rPr>
              <a:t>kiállítás: </a:t>
            </a:r>
            <a:r>
              <a:rPr lang="hu-HU" sz="2600" spc="-100" dirty="0" smtClean="0"/>
              <a:t>kerti termények, házi kész.</a:t>
            </a:r>
          </a:p>
          <a:p>
            <a:r>
              <a:rPr lang="hu-HU" sz="2600" dirty="0" smtClean="0"/>
              <a:t>Pénzt </a:t>
            </a:r>
            <a:r>
              <a:rPr lang="hu-HU" sz="2600" dirty="0"/>
              <a:t>gyűjtöttek a </a:t>
            </a:r>
            <a:r>
              <a:rPr lang="hu-HU" sz="2600" dirty="0" smtClean="0"/>
              <a:t>rászorulóknak </a:t>
            </a:r>
            <a:r>
              <a:rPr lang="hu-HU" sz="2600" dirty="0" smtClean="0">
                <a:sym typeface="Symbol" panose="05050102010706020507" pitchFamily="18" charset="2"/>
              </a:rPr>
              <a:t> Jókai, Deák!</a:t>
            </a:r>
            <a:r>
              <a:rPr lang="hu-HU" sz="2600" dirty="0" smtClean="0"/>
              <a:t> </a:t>
            </a:r>
          </a:p>
          <a:p>
            <a:r>
              <a:rPr lang="hu-HU" sz="2600" dirty="0" smtClean="0"/>
              <a:t>Árvaházat </a:t>
            </a:r>
            <a:r>
              <a:rPr lang="hu-HU" sz="2600" dirty="0"/>
              <a:t>nyitottak. </a:t>
            </a:r>
            <a:endParaRPr lang="hu-HU" sz="2600" dirty="0" smtClean="0"/>
          </a:p>
          <a:p>
            <a:r>
              <a:rPr lang="hu-HU" sz="2600" dirty="0" smtClean="0"/>
              <a:t>Árvíz, aszály </a:t>
            </a:r>
            <a:r>
              <a:rPr lang="hu-HU" sz="2600" dirty="0" smtClean="0">
                <a:sym typeface="Symbol" panose="05050102010706020507" pitchFamily="18" charset="2"/>
              </a:rPr>
              <a:t> népkonyha</a:t>
            </a:r>
          </a:p>
          <a:p>
            <a:r>
              <a:rPr lang="hu-HU" sz="2600" dirty="0" smtClean="0"/>
              <a:t>A </a:t>
            </a:r>
            <a:r>
              <a:rPr lang="hu-HU" sz="2600" dirty="0"/>
              <a:t>pesti előkelő szalonok műhelyekké, varrodákká változtak át s az elkészült ruhákat és </a:t>
            </a:r>
            <a:r>
              <a:rPr lang="hu-HU" sz="2600" dirty="0" err="1"/>
              <a:t>fehérneműket</a:t>
            </a:r>
            <a:r>
              <a:rPr lang="hu-HU" sz="2600" dirty="0"/>
              <a:t> az egyesület tagjai személyesen vitték el vidékre, hogy kiosszák. </a:t>
            </a:r>
            <a:endParaRPr lang="hu-HU" sz="2600" dirty="0" smtClean="0"/>
          </a:p>
          <a:p>
            <a:r>
              <a:rPr lang="hu-HU" sz="2600" dirty="0" smtClean="0"/>
              <a:t>Az </a:t>
            </a:r>
            <a:r>
              <a:rPr lang="hu-HU" sz="2600" dirty="0"/>
              <a:t>országos hírű jótékonysági szervezetet a kiegyezés után </a:t>
            </a:r>
            <a:r>
              <a:rPr lang="hu-HU" sz="2600" dirty="0" smtClean="0"/>
              <a:t> </a:t>
            </a:r>
            <a:r>
              <a:rPr lang="hu-HU" sz="2600" dirty="0"/>
              <a:t>ám a két özvegy, a két alapító feltűnő módon nem </a:t>
            </a:r>
            <a:r>
              <a:rPr lang="hu-HU" sz="2600" dirty="0" smtClean="0"/>
              <a:t>jelent </a:t>
            </a:r>
            <a:endParaRPr lang="hu-HU" sz="2600" dirty="0"/>
          </a:p>
        </p:txBody>
      </p:sp>
      <p:pic>
        <p:nvPicPr>
          <p:cNvPr id="7172" name="Picture 4" descr="http://www.konyvjelzomagazin.hu/Content/2015/10/News/damjanichjanosnecsernovicsemiliavu244sz18770128cimlap49o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60" y="682055"/>
            <a:ext cx="3372117" cy="489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70231" y="5965448"/>
            <a:ext cx="42223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Erzsébet királyné is felkereste,  meg a királyné fogadásán. 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9472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 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</a:t>
            </a:r>
            <a:r>
              <a:rPr lang="hu-HU" dirty="0" smtClean="0">
                <a:latin typeface="Garamond" panose="02020404030301010803" pitchFamily="18" charset="0"/>
              </a:rPr>
              <a:t>1819 – 1909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7713" y="1930399"/>
            <a:ext cx="6830201" cy="4246563"/>
          </a:xfrm>
        </p:spPr>
        <p:txBody>
          <a:bodyPr>
            <a:noAutofit/>
          </a:bodyPr>
          <a:lstStyle/>
          <a:p>
            <a:r>
              <a:rPr lang="hu-HU" dirty="0" smtClean="0"/>
              <a:t>1867 után </a:t>
            </a:r>
            <a:r>
              <a:rPr lang="hu-HU" dirty="0"/>
              <a:t>barátai </a:t>
            </a:r>
            <a:r>
              <a:rPr lang="hu-HU" dirty="0" smtClean="0"/>
              <a:t>biztatására </a:t>
            </a:r>
            <a:r>
              <a:rPr lang="hu-HU" dirty="0"/>
              <a:t>kérvényezte, hogy a magyar állam térítse meg neki nagy értékű kelengyéjét, melyet férje kivégzése után az osztrák katonaság eltulajdonított. </a:t>
            </a:r>
            <a:r>
              <a:rPr lang="hu-HU" dirty="0" smtClean="0"/>
              <a:t>Kérése </a:t>
            </a:r>
            <a:r>
              <a:rPr lang="hu-HU" dirty="0"/>
              <a:t>nem teljesülhetett. </a:t>
            </a:r>
            <a:endParaRPr lang="hu-HU" dirty="0" smtClean="0"/>
          </a:p>
          <a:p>
            <a:r>
              <a:rPr lang="hu-HU" dirty="0" smtClean="0"/>
              <a:t>Egy volt </a:t>
            </a:r>
            <a:r>
              <a:rPr lang="hu-HU" dirty="0"/>
              <a:t>48-as honvédtiszt azt javasolta neki, menjen el Ferenc Józsefhez audienciára csak egy </a:t>
            </a:r>
            <a:r>
              <a:rPr lang="hu-HU" i="1" dirty="0"/>
              <a:t>térdhajtásra</a:t>
            </a:r>
            <a:r>
              <a:rPr lang="hu-HU" dirty="0"/>
              <a:t>, és meg fogja kapni. A javaslatot hallva Emília egyszerűen hátat </a:t>
            </a:r>
            <a:r>
              <a:rPr lang="hu-HU" dirty="0" smtClean="0"/>
              <a:t>fordított, </a:t>
            </a:r>
            <a:r>
              <a:rPr lang="hu-HU" dirty="0"/>
              <a:t>és szó nélkül távozott.</a:t>
            </a:r>
          </a:p>
        </p:txBody>
      </p:sp>
      <p:pic>
        <p:nvPicPr>
          <p:cNvPr id="5" name="Picture 2" descr="http://dka.oszk.hu/047200/047299/389-424_pix_oldal_1_kep_0001_nagyk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8" y="1878011"/>
            <a:ext cx="36466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52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(1819-1909)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7713" y="1930399"/>
            <a:ext cx="6767286" cy="452845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Kossuth fényképet küldött neki: </a:t>
            </a:r>
          </a:p>
          <a:p>
            <a:pPr marL="457200" lvl="1" indent="0">
              <a:buNone/>
            </a:pPr>
            <a:r>
              <a:rPr lang="hu-HU" i="1" dirty="0" smtClean="0"/>
              <a:t>„A </a:t>
            </a:r>
            <a:r>
              <a:rPr lang="hu-HU" i="1" dirty="0"/>
              <a:t>hős Damjanich tábornok özvegyének, aki hazám női közt tiszteletemben legmagasabban áll, emlékül</a:t>
            </a:r>
            <a:r>
              <a:rPr lang="hu-HU" i="1" dirty="0" smtClean="0"/>
              <a:t>.”</a:t>
            </a:r>
          </a:p>
          <a:p>
            <a:r>
              <a:rPr lang="hu-HU" dirty="0" smtClean="0"/>
              <a:t>Kossuth többször küldte üdvözletét, de az asszony sosem üzent vissza.</a:t>
            </a:r>
          </a:p>
          <a:p>
            <a:r>
              <a:rPr lang="hu-HU" dirty="0" smtClean="0"/>
              <a:t>Idővel az </a:t>
            </a:r>
            <a:r>
              <a:rPr lang="hu-HU" dirty="0"/>
              <a:t>egykori hősök igazolást kaptak arról, hogy fegyverrel a kézben szolgálták a magyar szabadságot. Az első számú ilyen okiratot a nemzet tisztelete jeléül özvegy Damjanich Jánosné </a:t>
            </a:r>
            <a:r>
              <a:rPr lang="hu-HU" dirty="0" err="1"/>
              <a:t>Csernovics</a:t>
            </a:r>
            <a:r>
              <a:rPr lang="hu-HU" dirty="0"/>
              <a:t> Emília nevére állították ki.</a:t>
            </a:r>
          </a:p>
        </p:txBody>
      </p:sp>
      <p:pic>
        <p:nvPicPr>
          <p:cNvPr id="5" name="Picture 2" descr="http://dka.oszk.hu/047200/047299/389-424_pix_oldal_1_kep_0001_nagyk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51" y="1690688"/>
            <a:ext cx="36466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7859" y="195483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3830" y="1557746"/>
            <a:ext cx="7802494" cy="5167312"/>
          </a:xfrm>
        </p:spPr>
        <p:txBody>
          <a:bodyPr>
            <a:normAutofit fontScale="92500" lnSpcReduction="20000"/>
          </a:bodyPr>
          <a:lstStyle/>
          <a:p>
            <a:r>
              <a:rPr lang="hu-HU" sz="3000" dirty="0"/>
              <a:t>Damjanich: „Határőrvidéki szerb, de testestül lelkestül magyar</a:t>
            </a:r>
            <a:r>
              <a:rPr lang="hu-HU" sz="3000" dirty="0" smtClean="0"/>
              <a:t>.”</a:t>
            </a:r>
          </a:p>
          <a:p>
            <a:r>
              <a:rPr lang="hu-HU" sz="3000" dirty="0"/>
              <a:t>A temesvári katonaiskolában végzett. A császári-királyi hadsereg </a:t>
            </a:r>
            <a:r>
              <a:rPr lang="hu-HU" sz="3000" dirty="0" smtClean="0"/>
              <a:t>századosa.</a:t>
            </a:r>
          </a:p>
          <a:p>
            <a:r>
              <a:rPr lang="hu-HU" sz="3000" dirty="0" smtClean="0"/>
              <a:t>Emília: az </a:t>
            </a:r>
            <a:r>
              <a:rPr lang="hu-HU" sz="3000" dirty="0"/>
              <a:t>aradi főszolgabíró </a:t>
            </a:r>
            <a:r>
              <a:rPr lang="hu-HU" sz="3000" dirty="0" smtClean="0"/>
              <a:t>leánya, szerb </a:t>
            </a:r>
            <a:r>
              <a:rPr lang="hu-HU" sz="3000" dirty="0" err="1" smtClean="0"/>
              <a:t>szárm</a:t>
            </a:r>
            <a:r>
              <a:rPr lang="hu-HU" sz="3000" dirty="0" smtClean="0"/>
              <a:t>.</a:t>
            </a:r>
            <a:endParaRPr lang="hu-HU" sz="3000" dirty="0"/>
          </a:p>
          <a:p>
            <a:r>
              <a:rPr lang="hu-HU" sz="3000" dirty="0" smtClean="0"/>
              <a:t>Damjanich 15 </a:t>
            </a:r>
            <a:r>
              <a:rPr lang="hu-HU" sz="3000" dirty="0"/>
              <a:t>évvel </a:t>
            </a:r>
            <a:r>
              <a:rPr lang="hu-HU" sz="3000" dirty="0" smtClean="0"/>
              <a:t>idősebb </a:t>
            </a:r>
          </a:p>
          <a:p>
            <a:r>
              <a:rPr lang="hu-HU" sz="3000" dirty="0" smtClean="0"/>
              <a:t>A </a:t>
            </a:r>
            <a:r>
              <a:rPr lang="hu-HU" sz="3000" dirty="0"/>
              <a:t>vidám természetű, nagyhangú Damjanichnak nem volt jó híre, kicsapongó és költekező életet élt.</a:t>
            </a:r>
          </a:p>
          <a:p>
            <a:r>
              <a:rPr lang="hu-HU" sz="3000" dirty="0" smtClean="0"/>
              <a:t>Szerelmük </a:t>
            </a:r>
            <a:r>
              <a:rPr lang="hu-HU" sz="3000" dirty="0"/>
              <a:t>sokáig reménytelennek tűnt </a:t>
            </a:r>
            <a:r>
              <a:rPr lang="hu-HU" sz="3000" dirty="0">
                <a:sym typeface="Symbol" panose="05050102010706020507" pitchFamily="18" charset="2"/>
              </a:rPr>
              <a:t> Emília anyja ellenezte a </a:t>
            </a:r>
            <a:r>
              <a:rPr lang="hu-HU" sz="3000" dirty="0" smtClean="0">
                <a:sym typeface="Symbol" panose="05050102010706020507" pitchFamily="18" charset="2"/>
              </a:rPr>
              <a:t>házasságot.</a:t>
            </a:r>
            <a:endParaRPr lang="hu-HU" sz="3000" dirty="0">
              <a:sym typeface="Symbol" panose="05050102010706020507" pitchFamily="18" charset="2"/>
            </a:endParaRPr>
          </a:p>
          <a:p>
            <a:r>
              <a:rPr lang="hu-HU" sz="3000" dirty="0" smtClean="0">
                <a:sym typeface="Symbol" panose="05050102010706020507" pitchFamily="18" charset="2"/>
              </a:rPr>
              <a:t>1845-ben </a:t>
            </a:r>
            <a:r>
              <a:rPr lang="hu-HU" sz="3000" dirty="0">
                <a:sym typeface="Symbol" panose="05050102010706020507" pitchFamily="18" charset="2"/>
              </a:rPr>
              <a:t>jegyezték el egymást, a katonaságtól várt házassági engedély </a:t>
            </a:r>
            <a:r>
              <a:rPr lang="hu-HU" sz="3000" dirty="0" smtClean="0">
                <a:sym typeface="Symbol" panose="05050102010706020507" pitchFamily="18" charset="2"/>
              </a:rPr>
              <a:t>késett  </a:t>
            </a:r>
            <a:r>
              <a:rPr lang="hu-HU" sz="3000" dirty="0">
                <a:sym typeface="Symbol" panose="05050102010706020507" pitchFamily="18" charset="2"/>
              </a:rPr>
              <a:t>2 évet kellett </a:t>
            </a:r>
            <a:r>
              <a:rPr lang="hu-HU" sz="3000" dirty="0" smtClean="0">
                <a:sym typeface="Symbol" panose="05050102010706020507" pitchFamily="18" charset="2"/>
              </a:rPr>
              <a:t>várniuk.</a:t>
            </a:r>
          </a:p>
          <a:p>
            <a:pPr algn="ctr"/>
            <a:r>
              <a:rPr lang="hu-HU" sz="3000" dirty="0"/>
              <a:t>Esküvőjük: 1847. augusztus </a:t>
            </a:r>
            <a:r>
              <a:rPr lang="hu-HU" sz="3000" dirty="0" smtClean="0"/>
              <a:t>30-án</a:t>
            </a:r>
          </a:p>
          <a:p>
            <a:pPr marL="0" indent="0" algn="ctr">
              <a:buNone/>
            </a:pPr>
            <a:endParaRPr lang="hu-HU" sz="3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>
              <a:sym typeface="Symbol" panose="05050102010706020507" pitchFamily="18" charset="2"/>
            </a:endParaRPr>
          </a:p>
          <a:p>
            <a:endParaRPr lang="hu-HU" dirty="0"/>
          </a:p>
        </p:txBody>
      </p:sp>
      <p:pic>
        <p:nvPicPr>
          <p:cNvPr id="2050" name="Picture 2" descr="Csernovics Emí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24" y="1690688"/>
            <a:ext cx="34079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136324" y="6042027"/>
            <a:ext cx="377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Garamond" panose="02020404030301010803" pitchFamily="18" charset="0"/>
              </a:rPr>
              <a:t>Damjanichné</a:t>
            </a:r>
            <a:r>
              <a:rPr lang="hu-HU" dirty="0" smtClean="0">
                <a:latin typeface="Garamond" panose="02020404030301010803" pitchFamily="18" charset="0"/>
              </a:rPr>
              <a:t> menyasszony korában.</a:t>
            </a:r>
          </a:p>
          <a:p>
            <a:r>
              <a:rPr lang="hu-HU" dirty="0" smtClean="0">
                <a:latin typeface="Garamond" panose="02020404030301010803" pitchFamily="18" charset="0"/>
              </a:rPr>
              <a:t>Ismeretlen német festő, olaj</a:t>
            </a:r>
            <a:endParaRPr lang="hu-H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0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(1819-1909)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4477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err="1"/>
              <a:t>Görgei</a:t>
            </a:r>
            <a:r>
              <a:rPr lang="hu-HU" dirty="0"/>
              <a:t> </a:t>
            </a:r>
            <a:r>
              <a:rPr lang="hu-HU" dirty="0" smtClean="0"/>
              <a:t>Artúrral később napi sétája során összetalálkozott. </a:t>
            </a:r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 err="1" smtClean="0"/>
              <a:t>Damjanichné</a:t>
            </a:r>
            <a:r>
              <a:rPr lang="hu-HU" i="1" dirty="0" smtClean="0"/>
              <a:t> </a:t>
            </a:r>
            <a:r>
              <a:rPr lang="hu-HU" i="1" dirty="0"/>
              <a:t>érkezésekor a hadvezér megállt az utcán, vigyázzállásban szembe fordult az asszonnyal, korabeli katonai szóhasználattal frontot csinált és fővetéssel tisztelgett, amíg a hölgy elvonult előtte. Ő fejbólintással viszonozta a köszöntést és </a:t>
            </a:r>
            <a:r>
              <a:rPr lang="hu-HU" i="1" dirty="0" smtClean="0"/>
              <a:t>némán haladt tovább. Soha egy szót sem szóltak egymáshoz.”</a:t>
            </a:r>
            <a:endParaRPr lang="hu-HU" i="1" dirty="0"/>
          </a:p>
        </p:txBody>
      </p:sp>
      <p:pic>
        <p:nvPicPr>
          <p:cNvPr id="5" name="Picture 2" descr="http://dka.oszk.hu/047200/047299/389-424_pix_oldal_1_kep_0001_nagyk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37" y="1825625"/>
            <a:ext cx="36466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egykozcsatar.lapunk.hu/tarhely/hegykozcsatar/kepek/201510/10702066_1511926215721618_830961340689069761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448" y="2166425"/>
            <a:ext cx="4673602" cy="35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 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</a:t>
            </a:r>
            <a:r>
              <a:rPr lang="hu-HU" dirty="0" smtClean="0">
                <a:latin typeface="Garamond" panose="02020404030301010803" pitchFamily="18" charset="0"/>
              </a:rPr>
              <a:t>1819 – 1909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8103" y="2166425"/>
            <a:ext cx="9135794" cy="44172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000" i="1" dirty="0"/>
              <a:t>„Az egész ország áhítata </a:t>
            </a:r>
            <a:r>
              <a:rPr lang="hu-HU" sz="3000" i="1" dirty="0" smtClean="0"/>
              <a:t>kísérte </a:t>
            </a:r>
            <a:r>
              <a:rPr lang="hu-HU" sz="3000" i="1" dirty="0"/>
              <a:t>sírjába </a:t>
            </a:r>
            <a:endParaRPr lang="hu-HU" sz="3000" i="1" dirty="0" smtClean="0"/>
          </a:p>
          <a:p>
            <a:pPr marL="0" indent="0" algn="just">
              <a:buNone/>
            </a:pPr>
            <a:r>
              <a:rPr lang="hu-HU" sz="3000" i="1" dirty="0" smtClean="0"/>
              <a:t>a </a:t>
            </a:r>
            <a:r>
              <a:rPr lang="hu-HU" sz="3000" i="1" dirty="0"/>
              <a:t>90 éves nagyasszonyt. </a:t>
            </a:r>
            <a:endParaRPr lang="hu-HU" sz="3000" i="1" dirty="0" smtClean="0"/>
          </a:p>
          <a:p>
            <a:pPr marL="0" indent="0" algn="just">
              <a:buNone/>
            </a:pPr>
            <a:r>
              <a:rPr lang="hu-HU" sz="3000" i="1" dirty="0" smtClean="0"/>
              <a:t>Mintha </a:t>
            </a:r>
            <a:r>
              <a:rPr lang="hu-HU" sz="3000" i="1" dirty="0"/>
              <a:t>az utolsó szál </a:t>
            </a:r>
            <a:endParaRPr lang="hu-HU" sz="3000" i="1" dirty="0" smtClean="0"/>
          </a:p>
          <a:p>
            <a:pPr marL="0" indent="0" algn="just">
              <a:buNone/>
            </a:pPr>
            <a:r>
              <a:rPr lang="hu-HU" sz="3000" i="1" dirty="0" smtClean="0"/>
              <a:t>szakadt </a:t>
            </a:r>
            <a:r>
              <a:rPr lang="hu-HU" sz="3000" i="1" dirty="0"/>
              <a:t>volna meg vele, </a:t>
            </a:r>
            <a:endParaRPr lang="hu-HU" sz="3000" i="1" dirty="0" smtClean="0"/>
          </a:p>
          <a:p>
            <a:pPr marL="0" indent="0" algn="just">
              <a:buNone/>
            </a:pPr>
            <a:r>
              <a:rPr lang="hu-HU" sz="3000" i="1" dirty="0" smtClean="0"/>
              <a:t>mely </a:t>
            </a:r>
            <a:r>
              <a:rPr lang="hu-HU" sz="3000" i="1" dirty="0"/>
              <a:t>a legendás 48-as időkhöz </a:t>
            </a:r>
            <a:r>
              <a:rPr lang="hu-HU" sz="3000" i="1" dirty="0" smtClean="0"/>
              <a:t>kötötte</a:t>
            </a:r>
          </a:p>
          <a:p>
            <a:pPr marL="0" indent="0" algn="just">
              <a:buNone/>
            </a:pPr>
            <a:r>
              <a:rPr lang="hu-HU" sz="3000" i="1" dirty="0" smtClean="0"/>
              <a:t>a nemzetet.”</a:t>
            </a:r>
            <a:endParaRPr lang="hu-HU" sz="4000" dirty="0" smtClean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hu-HU" sz="4000" dirty="0" smtClean="0">
                <a:latin typeface="Garamond" panose="02020404030301010803" pitchFamily="18" charset="0"/>
              </a:rPr>
              <a:t>„…megmarad a szeretet…”</a:t>
            </a:r>
            <a:endParaRPr lang="hu-HU" dirty="0"/>
          </a:p>
          <a:p>
            <a:pPr marL="0" indent="0" algn="ctr">
              <a:buNone/>
            </a:pPr>
            <a:r>
              <a:rPr lang="hu-HU" dirty="0" smtClean="0">
                <a:latin typeface="Garamond" panose="02020404030301010803" pitchFamily="18" charset="0"/>
              </a:rPr>
              <a:t>1Kor 13,</a:t>
            </a:r>
            <a:r>
              <a:rPr lang="hu-HU" dirty="0" err="1" smtClean="0">
                <a:latin typeface="Garamond" panose="02020404030301010803" pitchFamily="18" charset="0"/>
              </a:rPr>
              <a:t>13</a:t>
            </a:r>
            <a:endParaRPr lang="hu-HU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hner Gyö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04" y="105909"/>
            <a:ext cx="23812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Láhner György (1795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Lucia </a:t>
            </a:r>
            <a:r>
              <a:rPr lang="hu-HU" dirty="0" err="1" smtClean="0">
                <a:latin typeface="Garamond" panose="02020404030301010803" pitchFamily="18" charset="0"/>
              </a:rPr>
              <a:t>Conchetti</a:t>
            </a:r>
            <a:r>
              <a:rPr lang="hu-HU" dirty="0" smtClean="0">
                <a:latin typeface="Garamond" panose="02020404030301010803" pitchFamily="18" charset="0"/>
              </a:rPr>
              <a:t> (1821 – 1895)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32227" y="1690688"/>
            <a:ext cx="9010245" cy="4864857"/>
          </a:xfrm>
        </p:spPr>
        <p:txBody>
          <a:bodyPr>
            <a:noAutofit/>
          </a:bodyPr>
          <a:lstStyle/>
          <a:p>
            <a:r>
              <a:rPr lang="hu-HU" dirty="0" err="1" smtClean="0"/>
              <a:t>Lahner</a:t>
            </a:r>
            <a:r>
              <a:rPr lang="hu-HU" dirty="0" smtClean="0"/>
              <a:t> György német polgári családból</a:t>
            </a:r>
          </a:p>
          <a:p>
            <a:r>
              <a:rPr lang="hu-HU" dirty="0" smtClean="0"/>
              <a:t>A </a:t>
            </a:r>
            <a:r>
              <a:rPr lang="hu-HU" dirty="0"/>
              <a:t>szabadságharc hadiiparának </a:t>
            </a:r>
            <a:r>
              <a:rPr lang="hu-HU" dirty="0" smtClean="0"/>
              <a:t>irányítója </a:t>
            </a:r>
            <a:r>
              <a:rPr lang="hu-HU" dirty="0" smtClean="0">
                <a:sym typeface="Symbol" panose="05050102010706020507" pitchFamily="18" charset="2"/>
              </a:rPr>
              <a:t></a:t>
            </a:r>
            <a:r>
              <a:rPr lang="hu-HU" dirty="0" smtClean="0"/>
              <a:t> Nagyvárad</a:t>
            </a:r>
          </a:p>
          <a:p>
            <a:r>
              <a:rPr lang="hu-HU" dirty="0" smtClean="0"/>
              <a:t>A magyar nyelvet csak törte, de az általa szervezett fegyvergyárakban öntött ágyúkon: </a:t>
            </a:r>
            <a:r>
              <a:rPr lang="hu-HU" i="1" dirty="0" smtClean="0"/>
              <a:t>„Ne bántsd a magyart!”</a:t>
            </a:r>
          </a:p>
          <a:p>
            <a:r>
              <a:rPr lang="hu-HU" dirty="0" smtClean="0"/>
              <a:t>Lucia olasz</a:t>
            </a:r>
          </a:p>
          <a:p>
            <a:r>
              <a:rPr lang="hu-HU" dirty="0" smtClean="0"/>
              <a:t>Esküvőjük 1839-ben a </a:t>
            </a:r>
            <a:r>
              <a:rPr lang="hu-HU" dirty="0"/>
              <a:t>milánói San Alessandro templomban </a:t>
            </a:r>
            <a:endParaRPr lang="hu-HU" dirty="0" smtClean="0"/>
          </a:p>
          <a:p>
            <a:r>
              <a:rPr lang="hu-HU" dirty="0"/>
              <a:t>Ekkor Láhner 44, felesége 18 </a:t>
            </a:r>
            <a:r>
              <a:rPr lang="hu-HU" dirty="0" smtClean="0"/>
              <a:t>éves; 1 lányuk született</a:t>
            </a:r>
          </a:p>
          <a:p>
            <a:r>
              <a:rPr lang="hu-HU" dirty="0"/>
              <a:t> Lucia, olasz honfitársaihoz hasonlóan nem tudta helyesen kiejteni és </a:t>
            </a:r>
            <a:r>
              <a:rPr lang="hu-HU" dirty="0" smtClean="0"/>
              <a:t>alkalmazni a </a:t>
            </a:r>
            <a:r>
              <a:rPr lang="hu-HU" dirty="0"/>
              <a:t>„h” </a:t>
            </a:r>
            <a:r>
              <a:rPr lang="hu-HU" dirty="0" smtClean="0"/>
              <a:t>hangot.</a:t>
            </a:r>
          </a:p>
          <a:p>
            <a:endParaRPr lang="hu-HU" dirty="0"/>
          </a:p>
        </p:txBody>
      </p:sp>
      <p:pic>
        <p:nvPicPr>
          <p:cNvPr id="15362" name="Picture 2" descr="http://oktober6.kormany.hu/download/a/41/21000/l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73" y="2405574"/>
            <a:ext cx="2847213" cy="428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3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Láhner György </a:t>
            </a:r>
            <a:r>
              <a:rPr lang="hu-HU" dirty="0">
                <a:latin typeface="Garamond" panose="02020404030301010803" pitchFamily="18" charset="0"/>
              </a:rPr>
              <a:t>(</a:t>
            </a:r>
            <a:r>
              <a:rPr lang="hu-HU" dirty="0" smtClean="0">
                <a:latin typeface="Garamond" panose="02020404030301010803" pitchFamily="18" charset="0"/>
              </a:rPr>
              <a:t>1795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Lucia </a:t>
            </a:r>
            <a:r>
              <a:rPr lang="hu-HU" dirty="0" err="1" smtClean="0">
                <a:latin typeface="Garamond" panose="02020404030301010803" pitchFamily="18" charset="0"/>
              </a:rPr>
              <a:t>Conchetti</a:t>
            </a:r>
            <a:r>
              <a:rPr lang="hu-HU" dirty="0" smtClean="0">
                <a:latin typeface="Garamond" panose="02020404030301010803" pitchFamily="18" charset="0"/>
              </a:rPr>
              <a:t> (1821 – 1895)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32228" y="1825625"/>
            <a:ext cx="6662057" cy="4850946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Nemcsak urát látta el, hanem éhező társait is:</a:t>
            </a:r>
          </a:p>
          <a:p>
            <a:pPr lvl="1"/>
            <a:r>
              <a:rPr lang="hu-HU" i="1" dirty="0"/>
              <a:t>Schweidel: „Hozott nekem egy üveg </a:t>
            </a:r>
            <a:r>
              <a:rPr lang="hu-HU" i="1" dirty="0" err="1"/>
              <a:t>magyarádi</a:t>
            </a:r>
            <a:r>
              <a:rPr lang="hu-HU" i="1" dirty="0"/>
              <a:t> bort és három szál kolbászt, nagyon jól esett, szívből jövő köszönettel adóztam érte</a:t>
            </a:r>
            <a:r>
              <a:rPr lang="hu-HU" i="1" dirty="0" smtClean="0"/>
              <a:t>.”</a:t>
            </a:r>
          </a:p>
          <a:p>
            <a:r>
              <a:rPr lang="hu-HU" dirty="0" err="1" smtClean="0"/>
              <a:t>Damjanichné</a:t>
            </a:r>
            <a:r>
              <a:rPr lang="hu-HU" dirty="0" smtClean="0"/>
              <a:t> </a:t>
            </a:r>
            <a:r>
              <a:rPr lang="hu-HU" dirty="0"/>
              <a:t>látta a </a:t>
            </a:r>
            <a:r>
              <a:rPr lang="hu-HU" dirty="0" smtClean="0"/>
              <a:t>borzasztó </a:t>
            </a:r>
            <a:r>
              <a:rPr lang="hu-HU" dirty="0"/>
              <a:t>búcsúzást, amikor Láhner elvált nejétől és </a:t>
            </a:r>
            <a:r>
              <a:rPr lang="hu-HU" dirty="0" smtClean="0"/>
              <a:t>5 éves </a:t>
            </a:r>
            <a:r>
              <a:rPr lang="hu-HU" dirty="0"/>
              <a:t>gyermekétől</a:t>
            </a:r>
            <a:r>
              <a:rPr lang="hu-HU" dirty="0" smtClean="0"/>
              <a:t>.</a:t>
            </a:r>
          </a:p>
          <a:p>
            <a:r>
              <a:rPr lang="hu-HU" dirty="0"/>
              <a:t>Láhner, miután neje eltávozott, Donizetti </a:t>
            </a:r>
            <a:r>
              <a:rPr lang="hu-HU" dirty="0" err="1" smtClean="0"/>
              <a:t>Lammermoori</a:t>
            </a:r>
            <a:r>
              <a:rPr lang="hu-HU" dirty="0" smtClean="0"/>
              <a:t> Lucia híres hattyúdalát </a:t>
            </a:r>
            <a:r>
              <a:rPr lang="hu-HU" dirty="0"/>
              <a:t>játszotta el fuvoláján. </a:t>
            </a:r>
            <a:endParaRPr lang="hu-HU" dirty="0" smtClean="0"/>
          </a:p>
          <a:p>
            <a:r>
              <a:rPr lang="hu-HU" dirty="0"/>
              <a:t>A kivégzés után Láhner holttestét is megvette a hóhértól </a:t>
            </a:r>
            <a:r>
              <a:rPr lang="hu-HU" dirty="0" err="1"/>
              <a:t>Csernovich</a:t>
            </a:r>
            <a:r>
              <a:rPr lang="hu-HU" dirty="0"/>
              <a:t> Péter, így őt is Damjanichcsal együtt temették el.</a:t>
            </a:r>
          </a:p>
        </p:txBody>
      </p:sp>
      <p:pic>
        <p:nvPicPr>
          <p:cNvPr id="5" name="Picture 2" descr="http://oktober6.kormany.hu/download/a/41/21000/l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05" y="1172632"/>
            <a:ext cx="3473395" cy="51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00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Láhner György (1795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Lucia </a:t>
            </a:r>
            <a:r>
              <a:rPr lang="hu-HU" dirty="0" err="1" smtClean="0">
                <a:latin typeface="Garamond" panose="02020404030301010803" pitchFamily="18" charset="0"/>
              </a:rPr>
              <a:t>Conchetti</a:t>
            </a:r>
            <a:r>
              <a:rPr lang="hu-HU" dirty="0" smtClean="0">
                <a:latin typeface="Garamond" panose="02020404030301010803" pitchFamily="18" charset="0"/>
              </a:rPr>
              <a:t> (1821 – 1895)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5154" y="1690688"/>
            <a:ext cx="8026972" cy="516731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Lucia egy ideig Aradon maradt, és </a:t>
            </a:r>
            <a:r>
              <a:rPr lang="hu-HU" dirty="0" err="1" smtClean="0"/>
              <a:t>Damjanichné</a:t>
            </a:r>
            <a:r>
              <a:rPr lang="hu-HU" dirty="0" smtClean="0"/>
              <a:t> édesanyjánál kapott szállást. </a:t>
            </a:r>
          </a:p>
          <a:p>
            <a:r>
              <a:rPr lang="hu-HU" dirty="0" smtClean="0"/>
              <a:t>Aztán Makón lakott, néha Budán ismerősöknél.</a:t>
            </a:r>
          </a:p>
          <a:p>
            <a:r>
              <a:rPr lang="hu-HU" dirty="0"/>
              <a:t>Egy 50 év körüli hölgy, aki honvédözvegynek adta ki </a:t>
            </a:r>
            <a:r>
              <a:rPr lang="hu-HU" dirty="0" smtClean="0"/>
              <a:t>magát,meglopta Lucia szállásadóját, később Bécsben </a:t>
            </a:r>
            <a:r>
              <a:rPr lang="hu-HU" dirty="0"/>
              <a:t>tűnt fel, ahol </a:t>
            </a:r>
            <a:r>
              <a:rPr lang="hu-HU" dirty="0" err="1" smtClean="0"/>
              <a:t>Láhnerné</a:t>
            </a:r>
            <a:r>
              <a:rPr lang="hu-HU" dirty="0" smtClean="0"/>
              <a:t> megbízottjaként ajándékokat </a:t>
            </a:r>
            <a:r>
              <a:rPr lang="hu-HU" dirty="0"/>
              <a:t>csalt ki a jóhiszemű emberektől</a:t>
            </a:r>
            <a:r>
              <a:rPr lang="hu-HU" dirty="0" smtClean="0"/>
              <a:t>.</a:t>
            </a:r>
          </a:p>
          <a:p>
            <a:r>
              <a:rPr lang="hu-HU" dirty="0" smtClean="0"/>
              <a:t>Élete második felében visszaköltözött </a:t>
            </a:r>
            <a:r>
              <a:rPr lang="hu-HU" dirty="0"/>
              <a:t>Olaszországba. </a:t>
            </a:r>
            <a:endParaRPr lang="hu-HU" dirty="0" smtClean="0"/>
          </a:p>
          <a:p>
            <a:r>
              <a:rPr lang="hu-HU" dirty="0" smtClean="0"/>
              <a:t>Sokáig </a:t>
            </a:r>
            <a:r>
              <a:rPr lang="hu-HU" dirty="0"/>
              <a:t>levelezett még magyar </a:t>
            </a:r>
            <a:r>
              <a:rPr lang="hu-HU" dirty="0" smtClean="0"/>
              <a:t>barátaival. </a:t>
            </a:r>
          </a:p>
          <a:p>
            <a:r>
              <a:rPr lang="hu-HU" dirty="0" smtClean="0"/>
              <a:t>1895-ben halt meg </a:t>
            </a:r>
            <a:r>
              <a:rPr lang="hu-HU" dirty="0" err="1" smtClean="0"/>
              <a:t>Collecampigliben</a:t>
            </a:r>
            <a:r>
              <a:rPr lang="hu-HU" dirty="0"/>
              <a:t>, </a:t>
            </a:r>
            <a:r>
              <a:rPr lang="hu-HU" dirty="0" err="1"/>
              <a:t>Varese</a:t>
            </a:r>
            <a:r>
              <a:rPr lang="hu-HU" dirty="0"/>
              <a:t> mellett. Ott is temették </a:t>
            </a:r>
            <a:r>
              <a:rPr lang="hu-HU" dirty="0" smtClean="0"/>
              <a:t>el.  </a:t>
            </a:r>
            <a:r>
              <a:rPr lang="hu-HU" dirty="0"/>
              <a:t>A temetőt néhány éve felszámolták, és a vértanú özvegyének sírját nem sikerült megmenteni.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5" name="Picture 2" descr="http://oktober6.kormany.hu/download/a/41/21000/l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81" y="1027906"/>
            <a:ext cx="3629065" cy="534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2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weidel Józ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61" y="1575582"/>
            <a:ext cx="2868882" cy="33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Schweidel József (1796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Domicella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 smtClean="0">
                <a:latin typeface="Garamond" panose="02020404030301010803" pitchFamily="18" charset="0"/>
              </a:rPr>
              <a:t>Bilinska</a:t>
            </a:r>
            <a:r>
              <a:rPr lang="hu-HU" dirty="0" smtClean="0">
                <a:latin typeface="Garamond" panose="02020404030301010803" pitchFamily="18" charset="0"/>
              </a:rPr>
              <a:t> (1804 – 1888)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6948" y="1575582"/>
            <a:ext cx="7751298" cy="5282418"/>
          </a:xfrm>
        </p:spPr>
        <p:txBody>
          <a:bodyPr>
            <a:normAutofit/>
          </a:bodyPr>
          <a:lstStyle/>
          <a:p>
            <a:r>
              <a:rPr lang="hu-HU" dirty="0" smtClean="0"/>
              <a:t>1827-ben esküdtek. 5 gyermekük volt.</a:t>
            </a:r>
          </a:p>
          <a:p>
            <a:r>
              <a:rPr lang="hu-HU" dirty="0" smtClean="0"/>
              <a:t>Schweidel </a:t>
            </a:r>
            <a:r>
              <a:rPr lang="hu-HU" dirty="0"/>
              <a:t>József </a:t>
            </a:r>
            <a:r>
              <a:rPr lang="hu-HU" dirty="0" smtClean="0"/>
              <a:t>német </a:t>
            </a:r>
            <a:r>
              <a:rPr lang="hu-HU" dirty="0" err="1" smtClean="0"/>
              <a:t>polg</a:t>
            </a:r>
            <a:r>
              <a:rPr lang="hu-HU" dirty="0" smtClean="0"/>
              <a:t>. családból, </a:t>
            </a:r>
            <a:r>
              <a:rPr lang="hu-HU" dirty="0"/>
              <a:t>felesége lengyel</a:t>
            </a:r>
            <a:r>
              <a:rPr lang="hu-HU" dirty="0" smtClean="0"/>
              <a:t>.</a:t>
            </a:r>
          </a:p>
          <a:p>
            <a:r>
              <a:rPr lang="hu-HU" dirty="0"/>
              <a:t>A kormány mindenkori székhelyének parancsnoka. </a:t>
            </a:r>
            <a:endParaRPr lang="hu-HU" dirty="0" smtClean="0"/>
          </a:p>
          <a:p>
            <a:r>
              <a:rPr lang="hu-HU" dirty="0"/>
              <a:t>Haynau </a:t>
            </a:r>
            <a:r>
              <a:rPr lang="hu-HU" dirty="0" smtClean="0"/>
              <a:t>régi </a:t>
            </a:r>
            <a:r>
              <a:rPr lang="hu-HU" dirty="0"/>
              <a:t>tiszttársa és </a:t>
            </a:r>
            <a:r>
              <a:rPr lang="hu-HU" dirty="0" smtClean="0"/>
              <a:t>barátja </a:t>
            </a:r>
            <a:r>
              <a:rPr lang="hu-HU" dirty="0" smtClean="0">
                <a:sym typeface="Symbol" panose="05050102010706020507" pitchFamily="18" charset="2"/>
              </a:rPr>
              <a:t></a:t>
            </a:r>
            <a:r>
              <a:rPr lang="hu-HU" dirty="0" smtClean="0"/>
              <a:t> „kegyelemből golyó!”</a:t>
            </a:r>
            <a:endParaRPr lang="hu-HU" dirty="0"/>
          </a:p>
          <a:p>
            <a:r>
              <a:rPr lang="hu-HU" dirty="0" smtClean="0"/>
              <a:t>Albert fiukat Haynau a nevére akarta később venni „cserébe” apja haláláért, de visszautasította, inkább elment gazdatisztnek.</a:t>
            </a:r>
          </a:p>
          <a:p>
            <a:r>
              <a:rPr lang="hu-HU" dirty="0"/>
              <a:t>Őrizte az édesapja vérével befröcskölt keresztjét, amelyet az apa utolsó kívánságaként reá </a:t>
            </a:r>
            <a:r>
              <a:rPr lang="hu-HU" dirty="0" smtClean="0"/>
              <a:t>hagyott.</a:t>
            </a:r>
          </a:p>
        </p:txBody>
      </p:sp>
      <p:pic>
        <p:nvPicPr>
          <p:cNvPr id="9218" name="Picture 2" descr="http://www.klauzal.hu/images/user/zimage1311186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54" y="2869808"/>
            <a:ext cx="2590715" cy="34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6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hweidel Józs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97" y="1690688"/>
            <a:ext cx="2868882" cy="339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Schweidel József (1796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Domicella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 smtClean="0">
                <a:latin typeface="Garamond" panose="02020404030301010803" pitchFamily="18" charset="0"/>
              </a:rPr>
              <a:t>Bilinska</a:t>
            </a:r>
            <a:r>
              <a:rPr lang="hu-HU" dirty="0" smtClean="0">
                <a:latin typeface="Garamond" panose="02020404030301010803" pitchFamily="18" charset="0"/>
              </a:rPr>
              <a:t> (1804 – 1888)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92368" y="2110154"/>
            <a:ext cx="6822831" cy="4747845"/>
          </a:xfrm>
        </p:spPr>
        <p:txBody>
          <a:bodyPr>
            <a:normAutofit/>
          </a:bodyPr>
          <a:lstStyle/>
          <a:p>
            <a:r>
              <a:rPr lang="hu-HU" dirty="0"/>
              <a:t>A fiú (</a:t>
            </a:r>
            <a:r>
              <a:rPr lang="hu-HU" dirty="0" smtClean="0"/>
              <a:t>21 éves) honvédszázados </a:t>
            </a:r>
            <a:r>
              <a:rPr lang="hu-HU" dirty="0"/>
              <a:t>volt apja ezredében. </a:t>
            </a:r>
            <a:endParaRPr lang="hu-HU" dirty="0" smtClean="0"/>
          </a:p>
          <a:p>
            <a:r>
              <a:rPr lang="hu-HU" dirty="0" smtClean="0"/>
              <a:t>Apjával </a:t>
            </a:r>
            <a:r>
              <a:rPr lang="hu-HU" dirty="0"/>
              <a:t>egyidejűleg raboskodott az aradi várban.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kivégzés előtti nap délutánját apa-fia együtt töltötte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Domicella</a:t>
            </a:r>
            <a:r>
              <a:rPr lang="hu-HU" dirty="0" smtClean="0"/>
              <a:t> a kivégzés után is Pesten maradt. </a:t>
            </a:r>
          </a:p>
          <a:p>
            <a:r>
              <a:rPr lang="hu-HU" dirty="0" smtClean="0"/>
              <a:t>Tejgazdaságot vezetett, abból tartotta fenn családját.</a:t>
            </a:r>
            <a:endParaRPr lang="hu-HU" dirty="0"/>
          </a:p>
        </p:txBody>
      </p:sp>
      <p:pic>
        <p:nvPicPr>
          <p:cNvPr id="9218" name="Picture 2" descr="http://www.klauzal.hu/images/user/zimage13111869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54" y="2869808"/>
            <a:ext cx="2590715" cy="34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hu/thumb/3/33/Siss%C3%A1nyi_El%C3%ADz_Leiningen-Westerburg_K%C3%A1rolyn%C3%A9_1827-1898.jpg/800px-Siss%C3%A1nyi_El%C3%ADz_Leiningen-Westerburg_K%C3%A1rolyn%C3%A9_1827-1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98" y="1825626"/>
            <a:ext cx="32451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6335" y="140042"/>
            <a:ext cx="10515600" cy="1325563"/>
          </a:xfrm>
        </p:spPr>
        <p:txBody>
          <a:bodyPr/>
          <a:lstStyle/>
          <a:p>
            <a:r>
              <a:rPr lang="hu-HU" dirty="0" err="1" smtClean="0">
                <a:latin typeface="Garamond" panose="02020404030301010803" pitchFamily="18" charset="0"/>
              </a:rPr>
              <a:t>Leiningen-Westerbug</a:t>
            </a:r>
            <a:r>
              <a:rPr lang="hu-HU" dirty="0" smtClean="0">
                <a:latin typeface="Garamond" panose="02020404030301010803" pitchFamily="18" charset="0"/>
              </a:rPr>
              <a:t> Károly (1819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Sissány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 smtClean="0">
                <a:latin typeface="Garamond" panose="02020404030301010803" pitchFamily="18" charset="0"/>
              </a:rPr>
              <a:t>Elíz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 (1827 – 1898)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518701"/>
            <a:ext cx="5822990" cy="5032376"/>
          </a:xfrm>
        </p:spPr>
        <p:txBody>
          <a:bodyPr>
            <a:noAutofit/>
          </a:bodyPr>
          <a:lstStyle/>
          <a:p>
            <a:r>
              <a:rPr lang="hu-HU" sz="2400" dirty="0" smtClean="0"/>
              <a:t>A gróf ősi arisztokrata családból, német származású, a legfiatalabb vértanú, 26 éves. </a:t>
            </a:r>
          </a:p>
          <a:p>
            <a:r>
              <a:rPr lang="hu-HU" sz="2400" dirty="0" err="1" smtClean="0"/>
              <a:t>Sissány</a:t>
            </a:r>
            <a:r>
              <a:rPr lang="hu-HU" sz="2400" dirty="0" smtClean="0"/>
              <a:t> </a:t>
            </a:r>
            <a:r>
              <a:rPr lang="hu-HU" sz="2400" dirty="0" err="1" smtClean="0"/>
              <a:t>Elíz</a:t>
            </a:r>
            <a:r>
              <a:rPr lang="hu-HU" sz="2400" dirty="0" smtClean="0"/>
              <a:t> délvidéki, görögkeleti, magyar gazdag család legifjabb leánya, 18 éves</a:t>
            </a:r>
          </a:p>
          <a:p>
            <a:r>
              <a:rPr lang="hu-HU" sz="2400" dirty="0" smtClean="0"/>
              <a:t>1845-ben </a:t>
            </a:r>
            <a:r>
              <a:rPr lang="hu-HU" sz="2400" dirty="0"/>
              <a:t>a bécsi belvárosi evangélikus templomban </a:t>
            </a:r>
            <a:r>
              <a:rPr lang="hu-HU" sz="2400" dirty="0" smtClean="0"/>
              <a:t>esküdtek </a:t>
            </a:r>
          </a:p>
          <a:p>
            <a:r>
              <a:rPr lang="hu-HU" sz="2400" dirty="0" smtClean="0"/>
              <a:t>Önként </a:t>
            </a:r>
            <a:r>
              <a:rPr lang="hu-HU" sz="2400" dirty="0"/>
              <a:t>jelentkezve a magyar ügy mellett esküdött </a:t>
            </a:r>
            <a:r>
              <a:rPr lang="hu-HU" sz="2400" dirty="0" smtClean="0"/>
              <a:t>fel</a:t>
            </a:r>
            <a:endParaRPr lang="hu-HU" sz="2400" dirty="0" smtClean="0">
              <a:sym typeface="Symbol" panose="05050102010706020507" pitchFamily="18" charset="2"/>
            </a:endParaRPr>
          </a:p>
          <a:p>
            <a:r>
              <a:rPr lang="hu-HU" sz="2400" i="1" dirty="0"/>
              <a:t>„A nő leglényegesebb tulajdonsága és ereje: gyöngesége. Olyan lény, akit vigasztalnunk és óvnunk kell; milyen kedves dolog ez a férfi büszkeségének! A gőgös nő, ki egyedül is megáll, és nem szorul a mi támaszunkra, elveszti nemének varázsát</a:t>
            </a:r>
            <a:r>
              <a:rPr lang="hu-HU" sz="2400" i="1" dirty="0" smtClean="0"/>
              <a:t>.”</a:t>
            </a:r>
            <a:endParaRPr lang="hu-HU" sz="2400" dirty="0"/>
          </a:p>
        </p:txBody>
      </p:sp>
      <p:pic>
        <p:nvPicPr>
          <p:cNvPr id="1026" name="Picture 2" descr="Leiningen-Westerburg Károly Szamos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96" y="1825625"/>
            <a:ext cx="38304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8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Garamond" panose="02020404030301010803" pitchFamily="18" charset="0"/>
              </a:rPr>
              <a:t>Leiningen-Westerburg</a:t>
            </a:r>
            <a:r>
              <a:rPr lang="hu-HU" dirty="0" smtClean="0">
                <a:latin typeface="Garamond" panose="02020404030301010803" pitchFamily="18" charset="0"/>
              </a:rPr>
              <a:t> Károly (1819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Sissány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Elíz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 (</a:t>
            </a:r>
            <a:r>
              <a:rPr lang="hu-HU" dirty="0">
                <a:latin typeface="Garamond" panose="02020404030301010803" pitchFamily="18" charset="0"/>
              </a:rPr>
              <a:t>1827-1898)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1364" y="1690688"/>
            <a:ext cx="7960659" cy="51673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Testvérei és unokatestvérei a császári seregben</a:t>
            </a:r>
          </a:p>
          <a:p>
            <a:r>
              <a:rPr lang="hu-HU" dirty="0" err="1" smtClean="0"/>
              <a:t>Honvédei</a:t>
            </a:r>
            <a:r>
              <a:rPr lang="hu-HU" dirty="0" smtClean="0"/>
              <a:t> </a:t>
            </a:r>
            <a:r>
              <a:rPr lang="hu-HU" dirty="0"/>
              <a:t>rajongtak érte: </a:t>
            </a:r>
          </a:p>
          <a:p>
            <a:pPr marL="457200" lvl="1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Nem tudom, miért szerettek engem annyira katonáim – talán érezhették, hogy én is nagyon szeretem őket”</a:t>
            </a:r>
          </a:p>
          <a:p>
            <a:r>
              <a:rPr lang="hu-HU" dirty="0"/>
              <a:t>N</a:t>
            </a:r>
            <a:r>
              <a:rPr lang="hu-HU" dirty="0" smtClean="0"/>
              <a:t>émet </a:t>
            </a:r>
            <a:r>
              <a:rPr lang="hu-HU" dirty="0"/>
              <a:t>főnemes őreit megvesztegetve elérte, </a:t>
            </a:r>
            <a:r>
              <a:rPr lang="hu-HU" dirty="0" smtClean="0"/>
              <a:t>hogy </a:t>
            </a:r>
            <a:r>
              <a:rPr lang="hu-HU" dirty="0"/>
              <a:t>kivégzéskor </a:t>
            </a:r>
            <a:r>
              <a:rPr lang="hu-HU" dirty="0" smtClean="0"/>
              <a:t>a magyar </a:t>
            </a:r>
            <a:r>
              <a:rPr lang="hu-HU" dirty="0"/>
              <a:t>honvéd tábornoki egyenruháját viselhesse</a:t>
            </a:r>
            <a:r>
              <a:rPr lang="hu-HU" dirty="0" smtClean="0"/>
              <a:t>...</a:t>
            </a:r>
          </a:p>
          <a:p>
            <a:r>
              <a:rPr lang="hu-HU" dirty="0" smtClean="0"/>
              <a:t>Barabás Miklós festménye; Angliából 2015-ben tért haza </a:t>
            </a:r>
          </a:p>
          <a:p>
            <a:r>
              <a:rPr lang="hu-HU" dirty="0" smtClean="0"/>
              <a:t>Az </a:t>
            </a:r>
            <a:r>
              <a:rPr lang="hu-HU" dirty="0"/>
              <a:t>özvegy kérésére Barabás Miklós átfestette Leiningen 1844-es, császári tisztként ábrázolt képét. A megújult festményen a vértanú vörös, honvéd tábornoki egyenruhában áll, mellén a Magyar Katonai Érdemrend II. osztályú kitüntetésével.</a:t>
            </a:r>
          </a:p>
          <a:p>
            <a:endParaRPr lang="hu-HU" dirty="0"/>
          </a:p>
        </p:txBody>
      </p:sp>
      <p:pic>
        <p:nvPicPr>
          <p:cNvPr id="2052" name="Picture 4" descr="http://www.szeretlekmagyarorszag.hu/wp-content/uploads/2015/05/asp_620_Leningen-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59" y="1131609"/>
            <a:ext cx="4019355" cy="5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Garamond" panose="02020404030301010803" pitchFamily="18" charset="0"/>
              </a:rPr>
              <a:t>Leiningen-Westerburg</a:t>
            </a:r>
            <a:r>
              <a:rPr lang="hu-HU" dirty="0" smtClean="0">
                <a:latin typeface="Garamond" panose="02020404030301010803" pitchFamily="18" charset="0"/>
              </a:rPr>
              <a:t> Károly (1819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Sissány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Elíz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 (</a:t>
            </a:r>
            <a:r>
              <a:rPr lang="hu-HU" dirty="0">
                <a:latin typeface="Garamond" panose="02020404030301010803" pitchFamily="18" charset="0"/>
              </a:rPr>
              <a:t>1827-1898)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87974" y="2042380"/>
            <a:ext cx="7855294" cy="5167312"/>
          </a:xfrm>
        </p:spPr>
        <p:txBody>
          <a:bodyPr>
            <a:normAutofit/>
          </a:bodyPr>
          <a:lstStyle/>
          <a:p>
            <a:r>
              <a:rPr lang="hu-HU" dirty="0" err="1"/>
              <a:t>Görgei</a:t>
            </a:r>
            <a:r>
              <a:rPr lang="hu-HU" dirty="0"/>
              <a:t> – mint barátja – a fegyverletétel előtt ajánlotta, hogy meneküljön ki az országból, de nem fogadta el. </a:t>
            </a:r>
          </a:p>
          <a:p>
            <a:r>
              <a:rPr lang="hu-HU" i="1" dirty="0" smtClean="0"/>
              <a:t>„</a:t>
            </a:r>
            <a:r>
              <a:rPr lang="hu-HU" i="1" dirty="0"/>
              <a:t>Holnap reggel hétkor </a:t>
            </a:r>
            <a:r>
              <a:rPr lang="hu-HU" i="1" dirty="0" smtClean="0"/>
              <a:t>állítanak hadbíróság </a:t>
            </a:r>
            <a:r>
              <a:rPr lang="hu-HU" i="1" dirty="0"/>
              <a:t>elé. Élet vagy halál, Uram, amint parancsolod!”</a:t>
            </a:r>
            <a:r>
              <a:rPr lang="hu-HU" dirty="0"/>
              <a:t> </a:t>
            </a:r>
            <a:endParaRPr lang="hu-HU" dirty="0" smtClean="0"/>
          </a:p>
        </p:txBody>
      </p:sp>
      <p:pic>
        <p:nvPicPr>
          <p:cNvPr id="2052" name="Picture 4" descr="http://www.szeretlekmagyarorszag.hu/wp-content/uploads/2015/05/asp_620_Leningen-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59" y="1131609"/>
            <a:ext cx="4019355" cy="557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1028" name="Picture 4" descr="Damjanich Já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15" y="182327"/>
            <a:ext cx="1946825" cy="22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12218" y="1873486"/>
            <a:ext cx="11509829" cy="4984514"/>
          </a:xfrm>
        </p:spPr>
        <p:txBody>
          <a:bodyPr>
            <a:normAutofit/>
          </a:bodyPr>
          <a:lstStyle/>
          <a:p>
            <a:r>
              <a:rPr lang="hu-HU" dirty="0" smtClean="0"/>
              <a:t>Emília 28 </a:t>
            </a:r>
            <a:r>
              <a:rPr lang="hu-HU" dirty="0"/>
              <a:t>éves, amikor férjhez </a:t>
            </a:r>
            <a:r>
              <a:rPr lang="hu-HU" dirty="0" smtClean="0"/>
              <a:t>ment, Damjanich 43. </a:t>
            </a:r>
            <a:endParaRPr lang="hu-HU" dirty="0"/>
          </a:p>
          <a:p>
            <a:r>
              <a:rPr lang="hu-HU" dirty="0"/>
              <a:t>Csak 2 évig élhettek együtt boldog </a:t>
            </a:r>
            <a:r>
              <a:rPr lang="hu-HU" dirty="0" smtClean="0"/>
              <a:t>házasságban.</a:t>
            </a:r>
          </a:p>
          <a:p>
            <a:r>
              <a:rPr lang="hu-HU" dirty="0" smtClean="0"/>
              <a:t>A katona férj Temesvárra kérte áthelyezését, a fiatal pár itt rendezkedett be.</a:t>
            </a:r>
          </a:p>
          <a:p>
            <a:r>
              <a:rPr lang="hu-HU" dirty="0"/>
              <a:t>P</a:t>
            </a:r>
            <a:r>
              <a:rPr lang="hu-HU" dirty="0" smtClean="0"/>
              <a:t>arancsnoka – későbbi hóhéra – Haynau többször vendégeskedett otthonukban.</a:t>
            </a:r>
          </a:p>
          <a:p>
            <a:r>
              <a:rPr lang="hu-HU" dirty="0" smtClean="0"/>
              <a:t>Damjanich szerb származása ellenére büszke volt magyarságára; házasságukban ő vezette be, hogy otthon magyarul beszéljenek egymással:</a:t>
            </a:r>
          </a:p>
          <a:p>
            <a:pPr lvl="1"/>
            <a:r>
              <a:rPr lang="hu-HU" dirty="0"/>
              <a:t>„Miért beszél maga mindig németül – figyelmezette Emíliát – hiszen ez Magyarország, s mi magyarok vagyunk</a:t>
            </a:r>
            <a:r>
              <a:rPr lang="hu-HU" dirty="0" smtClean="0"/>
              <a:t>.”</a:t>
            </a:r>
          </a:p>
          <a:p>
            <a:r>
              <a:rPr lang="hu-HU" dirty="0" smtClean="0"/>
              <a:t>Nyugodt boldogságuknak is ez vetett véget.</a:t>
            </a:r>
          </a:p>
        </p:txBody>
      </p:sp>
      <p:pic>
        <p:nvPicPr>
          <p:cNvPr id="8" name="Picture 2" descr="Csernovics Emíl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2041" y="182327"/>
            <a:ext cx="1760006" cy="224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7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Garamond" panose="02020404030301010803" pitchFamily="18" charset="0"/>
              </a:rPr>
              <a:t>Leiningen-Westerburg</a:t>
            </a:r>
            <a:r>
              <a:rPr lang="hu-HU" dirty="0" smtClean="0">
                <a:latin typeface="Garamond" panose="02020404030301010803" pitchFamily="18" charset="0"/>
              </a:rPr>
              <a:t> Károly (1819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Sissány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Elíz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(1827 – 1898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78224" y="2232211"/>
            <a:ext cx="5701552" cy="4518211"/>
          </a:xfrm>
        </p:spPr>
        <p:txBody>
          <a:bodyPr>
            <a:normAutofit/>
          </a:bodyPr>
          <a:lstStyle/>
          <a:p>
            <a:r>
              <a:rPr lang="hu-HU" dirty="0"/>
              <a:t>5 éves Liza és 1 éves Ármin fia maradt utána árván</a:t>
            </a:r>
          </a:p>
          <a:p>
            <a:endParaRPr lang="hu-HU" dirty="0" smtClean="0"/>
          </a:p>
          <a:p>
            <a:r>
              <a:rPr lang="hu-HU" dirty="0" smtClean="0"/>
              <a:t>Baló Béni református lelkész levele Gr. </a:t>
            </a:r>
            <a:r>
              <a:rPr lang="hu-HU" dirty="0" err="1" smtClean="0"/>
              <a:t>Leiningen-Westerburg</a:t>
            </a:r>
            <a:r>
              <a:rPr lang="hu-HU" dirty="0" smtClean="0"/>
              <a:t> Károlynénak (3) </a:t>
            </a:r>
            <a:endParaRPr lang="hu-HU" dirty="0"/>
          </a:p>
        </p:txBody>
      </p:sp>
      <p:pic>
        <p:nvPicPr>
          <p:cNvPr id="5" name="Picture 4" descr="https://upload.wikimedia.org/wikipedia/hu/thumb/3/33/Siss%C3%A1nyi_El%C3%ADz_Leiningen-Westerburg_K%C3%A1rolyn%C3%A9_1827-1898.jpg/800px-Siss%C3%A1nyi_El%C3%ADz_Leiningen-Westerburg_K%C3%A1rolyn%C3%A9_1827-1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15" y="1690688"/>
            <a:ext cx="32502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Kép 1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36886"/>
            <a:ext cx="1756802" cy="117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55541" y="6400800"/>
            <a:ext cx="4706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Barabás Miklós 1841. évi akvarell festménye</a:t>
            </a:r>
          </a:p>
        </p:txBody>
      </p:sp>
    </p:spTree>
    <p:extLst>
      <p:ext uri="{BB962C8B-B14F-4D97-AF65-F5344CB8AC3E}">
        <p14:creationId xmlns:p14="http://schemas.microsoft.com/office/powerpoint/2010/main" val="380446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i="1" dirty="0"/>
              <a:t>„Én a lelkész vagyok, kinek a fájdalmas nehéz kötelesség jutott Gr. Leiningent a szent vallás malasztjával elkészíteni azon nagy útra, melyet a mostoha sors számára kimért. </a:t>
            </a:r>
            <a:r>
              <a:rPr lang="hu-HU" i="1" dirty="0" err="1"/>
              <a:t>Enyim</a:t>
            </a:r>
            <a:r>
              <a:rPr lang="hu-HU" i="1" dirty="0"/>
              <a:t> volt az ő utolsó kézszorítása és csókja e földön.</a:t>
            </a:r>
          </a:p>
          <a:p>
            <a:pPr marL="0" indent="0">
              <a:buNone/>
            </a:pPr>
            <a:r>
              <a:rPr lang="hu-HU" i="1" dirty="0"/>
              <a:t>A nagy éjszakának nehéz percei elmúltak, hajnalodott kelet felől – a Gróf megmosdott. Ama rémes </a:t>
            </a:r>
            <a:r>
              <a:rPr lang="hu-HU" i="1" dirty="0" err="1"/>
              <a:t>oct</a:t>
            </a:r>
            <a:r>
              <a:rPr lang="hu-HU" i="1" dirty="0"/>
              <a:t>. 6-ának reggeli hat órája volt. Menni kellett, karján vezettem, és mentünk¿a Grófon kívül még nyolc áldozat, mind hősök voltak, s e hősök hőse, Nagyságodnak, míg élt, büszkesége – mostan pedig mély keserve, Gr. Leiningen volt. Egy óranegyedet tartott a menet, s talán többet is; ki tudja, talán akkor Nagyságod éppen szenderegte a bánat miatt siralmak közt </a:t>
            </a:r>
            <a:r>
              <a:rPr lang="hu-HU" i="1" dirty="0" err="1"/>
              <a:t>kereszülvirrasztott</a:t>
            </a:r>
            <a:r>
              <a:rPr lang="hu-HU" i="1" dirty="0"/>
              <a:t> éjnek fáradalmait, és a gyermekek a borzasztó eseményekről semmit sem tudó ártatlanság bájos álmait; mi mentünk. Annyi hete óta először lengette a reggeli szellő a Grófnak szőke ifjú fürtjeit; keserű, sóvár epedéssel nézett körül a világ minden tájai felé, és </a:t>
            </a:r>
            <a:r>
              <a:rPr lang="hu-HU" i="1" dirty="0" err="1"/>
              <a:t>mondá</a:t>
            </a:r>
            <a:r>
              <a:rPr lang="hu-HU" i="1" dirty="0"/>
              <a:t> mély sóhajjal: „Ah, mily kedves az Istennek szabad levegője!” – „De </a:t>
            </a:r>
            <a:r>
              <a:rPr lang="hu-HU" i="1" dirty="0" err="1"/>
              <a:t>dicsőbb</a:t>
            </a:r>
            <a:r>
              <a:rPr lang="hu-HU" i="1" dirty="0"/>
              <a:t> világ van túl a felhőkön” – szólék. (Baló Béni aradi református lelkipásztor levele az özvegynek)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1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5"/>
            <a:ext cx="198834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5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Garamond" panose="02020404030301010803" pitchFamily="18" charset="0"/>
              </a:rPr>
              <a:t>Leiningen-Westerburg</a:t>
            </a:r>
            <a:r>
              <a:rPr lang="hu-HU" dirty="0" smtClean="0">
                <a:latin typeface="Garamond" panose="02020404030301010803" pitchFamily="18" charset="0"/>
              </a:rPr>
              <a:t> Károly (1819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Sissány</a:t>
            </a:r>
            <a:r>
              <a:rPr lang="hu-HU" dirty="0" smtClean="0">
                <a:latin typeface="Garamond" panose="02020404030301010803" pitchFamily="18" charset="0"/>
              </a:rPr>
              <a:t> </a:t>
            </a:r>
            <a:r>
              <a:rPr lang="hu-HU" dirty="0" err="1">
                <a:latin typeface="Garamond" panose="02020404030301010803" pitchFamily="18" charset="0"/>
              </a:rPr>
              <a:t>Elíz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(</a:t>
            </a:r>
            <a:r>
              <a:rPr lang="hu-HU" dirty="0">
                <a:latin typeface="Garamond" panose="02020404030301010803" pitchFamily="18" charset="0"/>
              </a:rPr>
              <a:t>1827-1898)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43753" y="1976718"/>
            <a:ext cx="6804211" cy="477370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23 éves özvegy levele Haynauhoz:</a:t>
            </a:r>
          </a:p>
          <a:p>
            <a:pPr lvl="1"/>
            <a:r>
              <a:rPr lang="hu-HU" sz="2800" i="1" dirty="0" smtClean="0"/>
              <a:t>„Nagyméltóságú uram! Egy kérést merészkedem nagyméltóságod szívéhez intézni; szeretnék szerencsétlen férjem naplójának birtokába jutni. Ezek az utolsó gondolatai és szavai, végtelen, felbecsülhetetlen értékük van a feleség – az özvegy – számára! A kérés teljesítését hálásan remélve maradtam tisztelettel gróf Leiningen Károlyné”</a:t>
            </a:r>
          </a:p>
          <a:p>
            <a:r>
              <a:rPr lang="hu-HU" sz="3200" dirty="0" smtClean="0"/>
              <a:t>„Magasabb utasításra ad </a:t>
            </a:r>
            <a:r>
              <a:rPr lang="hu-HU" sz="3200" dirty="0" err="1" smtClean="0"/>
              <a:t>acta</a:t>
            </a:r>
            <a:r>
              <a:rPr lang="hu-HU" sz="3200" dirty="0" smtClean="0"/>
              <a:t>”</a:t>
            </a:r>
          </a:p>
        </p:txBody>
      </p:sp>
      <p:pic>
        <p:nvPicPr>
          <p:cNvPr id="5" name="Picture 4" descr="https://upload.wikimedia.org/wikipedia/hu/thumb/3/33/Siss%C3%A1nyi_El%C3%ADz_Leiningen-Westerburg_K%C3%A1rolyn%C3%A9_1827-1898.jpg/800px-Siss%C3%A1nyi_El%C3%ADz_Leiningen-Westerburg_K%C3%A1rolyn%C3%A9_1827-1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15" y="1690688"/>
            <a:ext cx="3687032" cy="493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Leiningen-Westerburg</a:t>
            </a:r>
            <a:r>
              <a:rPr lang="hu-HU" b="1" dirty="0" smtClean="0"/>
              <a:t> Károly (1819</a:t>
            </a:r>
            <a:r>
              <a:rPr lang="hu-HU" b="1" dirty="0"/>
              <a:t> </a:t>
            </a:r>
            <a:r>
              <a:rPr lang="hu-HU" b="1" dirty="0" smtClean="0"/>
              <a:t>– 1849) </a:t>
            </a:r>
            <a:br>
              <a:rPr lang="hu-HU" b="1" dirty="0" smtClean="0"/>
            </a:br>
            <a:r>
              <a:rPr lang="hu-HU" b="1" dirty="0" err="1" smtClean="0"/>
              <a:t>Sissány</a:t>
            </a:r>
            <a:r>
              <a:rPr lang="hu-HU" b="1" dirty="0" smtClean="0"/>
              <a:t> </a:t>
            </a:r>
            <a:r>
              <a:rPr lang="hu-HU" b="1" dirty="0" err="1"/>
              <a:t>Elíz</a:t>
            </a:r>
            <a:r>
              <a:rPr lang="hu-HU" b="1" dirty="0"/>
              <a:t> </a:t>
            </a:r>
            <a:r>
              <a:rPr lang="hu-HU" b="1" dirty="0" smtClean="0"/>
              <a:t>(</a:t>
            </a:r>
            <a:r>
              <a:rPr lang="hu-HU" b="1" dirty="0"/>
              <a:t>1827-1898)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95081" y="1976717"/>
            <a:ext cx="6474863" cy="4773705"/>
          </a:xfrm>
        </p:spPr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/>
              <a:t>tragédia után öt </a:t>
            </a:r>
            <a:r>
              <a:rPr lang="hu-HU" dirty="0" smtClean="0"/>
              <a:t>évvel 1854-ben </a:t>
            </a:r>
            <a:r>
              <a:rPr lang="hu-HU" dirty="0" err="1"/>
              <a:t>Elíz</a:t>
            </a:r>
            <a:r>
              <a:rPr lang="hu-HU" dirty="0"/>
              <a:t> újra férjhez ment, mégpedig Leiningen barátjához és bajtársához; 4 </a:t>
            </a:r>
            <a:r>
              <a:rPr lang="hu-HU" dirty="0" smtClean="0"/>
              <a:t>gyermekük született.</a:t>
            </a:r>
          </a:p>
          <a:p>
            <a:r>
              <a:rPr lang="hu-HU" dirty="0"/>
              <a:t>1896-ban második férje is </a:t>
            </a:r>
            <a:r>
              <a:rPr lang="hu-HU" dirty="0" smtClean="0"/>
              <a:t>elhunyt. </a:t>
            </a:r>
          </a:p>
          <a:p>
            <a:r>
              <a:rPr lang="hu-HU" i="1" dirty="0" smtClean="0"/>
              <a:t>„Az </a:t>
            </a:r>
            <a:r>
              <a:rPr lang="hu-HU" i="1" dirty="0"/>
              <a:t>öreg úrnőt sokan ismerték a fővárosban, de kevesen tudták, hogy Leiningen </a:t>
            </a:r>
            <a:r>
              <a:rPr lang="hu-HU" i="1" dirty="0" smtClean="0"/>
              <a:t>özvegye.”</a:t>
            </a:r>
          </a:p>
          <a:p>
            <a:r>
              <a:rPr lang="hu-HU" dirty="0" smtClean="0"/>
              <a:t>Holttestét Kolozsvárra szállították.</a:t>
            </a:r>
            <a:endParaRPr lang="hu-HU" dirty="0"/>
          </a:p>
        </p:txBody>
      </p:sp>
      <p:pic>
        <p:nvPicPr>
          <p:cNvPr id="5" name="Picture 4" descr="https://upload.wikimedia.org/wikipedia/hu/thumb/3/33/Siss%C3%A1nyi_El%C3%ADz_Leiningen-Westerburg_K%C3%A1rolyn%C3%A9_1827-1898.jpg/800px-Siss%C3%A1nyi_El%C3%ADz_Leiningen-Westerburg_K%C3%A1rolyn%C3%A9_1827-1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015" y="1690688"/>
            <a:ext cx="325029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72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Garamond" panose="02020404030301010803" pitchFamily="18" charset="0"/>
              </a:rPr>
              <a:t>Knezić</a:t>
            </a:r>
            <a:r>
              <a:rPr lang="hu-HU" dirty="0" smtClean="0">
                <a:latin typeface="Garamond" panose="02020404030301010803" pitchFamily="18" charset="0"/>
              </a:rPr>
              <a:t> Károly (1808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Kapitány Katalin (1819 – 1853?)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9313" y="1955409"/>
            <a:ext cx="6672329" cy="490259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Knezic</a:t>
            </a:r>
            <a:r>
              <a:rPr lang="hu-HU" dirty="0" smtClean="0"/>
              <a:t>: horvát apától, magyar anyától.</a:t>
            </a:r>
          </a:p>
          <a:p>
            <a:r>
              <a:rPr lang="hu-HU" dirty="0" smtClean="0"/>
              <a:t>1844-ben házasodtak össze.</a:t>
            </a:r>
          </a:p>
          <a:p>
            <a:r>
              <a:rPr lang="hu-HU" dirty="0" smtClean="0"/>
              <a:t>Katalin 25 éves, szép, egri, hazafias érzelmű szenátor apa lánya.</a:t>
            </a:r>
          </a:p>
          <a:p>
            <a:r>
              <a:rPr lang="hu-HU" dirty="0" smtClean="0"/>
              <a:t>2 lányuk született.</a:t>
            </a:r>
          </a:p>
          <a:p>
            <a:r>
              <a:rPr lang="hu-HU" dirty="0"/>
              <a:t>Férje utáni bánatába Katalin hamar utána halt. Pontos idejét nem ismerjük, a család szerint „szegény asszony, mikor meghallotta urának gyászos végét, összeesett és </a:t>
            </a:r>
            <a:r>
              <a:rPr lang="hu-HU" dirty="0" smtClean="0"/>
              <a:t>meghalt </a:t>
            </a:r>
            <a:r>
              <a:rPr lang="hu-HU" dirty="0"/>
              <a:t>szívszélhűdésben”. Egy másik forrás szerint megőrült, és 1853-ban halt meg</a:t>
            </a:r>
            <a:r>
              <a:rPr lang="hu-HU" dirty="0" smtClean="0"/>
              <a:t>. (30-34 éves)</a:t>
            </a:r>
          </a:p>
          <a:p>
            <a:r>
              <a:rPr lang="hu-HU" dirty="0" smtClean="0"/>
              <a:t>Gyermekeik árvák lettek, gyám gondoskodott róluk.</a:t>
            </a:r>
            <a:endParaRPr lang="hu-HU" dirty="0"/>
          </a:p>
        </p:txBody>
      </p:sp>
      <p:pic>
        <p:nvPicPr>
          <p:cNvPr id="16386" name="Picture 2" descr="http://mork.nyugat.hu/Scopes/nyugat2015/var/improxy/NyugatWXGAPicture/40/23/402392_hatrahagyottak_emlekezete_szabadteri_kiallitas_a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47" y="2475914"/>
            <a:ext cx="4725577" cy="314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Lázár Vilmos (1815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Báró Reviczky Mária (1812 – 1873)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2718" y="1690688"/>
            <a:ext cx="8072304" cy="4975224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Lázár Vilmos, örmény család fia, kilépett katona, zempléni birtokán gazdálkodott. 48-ban jelentkezett a honvédségbe.</a:t>
            </a:r>
          </a:p>
          <a:p>
            <a:r>
              <a:rPr lang="hu-HU" dirty="0" smtClean="0"/>
              <a:t>Mária </a:t>
            </a:r>
            <a:r>
              <a:rPr lang="hu-HU" dirty="0" err="1" smtClean="0"/>
              <a:t>nagyrozvágyi</a:t>
            </a:r>
            <a:r>
              <a:rPr lang="hu-HU" dirty="0" smtClean="0"/>
              <a:t>, bárónő, 3 évvel idősebb, özvegy, híresen szép asszony, három gyermekkel; sajátjuk nem volt.</a:t>
            </a:r>
          </a:p>
          <a:p>
            <a:r>
              <a:rPr lang="hu-HU" dirty="0" smtClean="0"/>
              <a:t>Esküvőjük: 1844. Rendkívül boldog házasság.</a:t>
            </a:r>
          </a:p>
          <a:p>
            <a:r>
              <a:rPr lang="hu-HU" i="1" dirty="0" smtClean="0"/>
              <a:t>„Szeretném </a:t>
            </a:r>
            <a:r>
              <a:rPr lang="hu-HU" i="1" dirty="0"/>
              <a:t>beléd </a:t>
            </a:r>
            <a:r>
              <a:rPr lang="hu-HU" i="1" dirty="0" err="1"/>
              <a:t>lehelleni</a:t>
            </a:r>
            <a:r>
              <a:rPr lang="hu-HU" i="1" dirty="0"/>
              <a:t> utolsó sóhajtásom – de az úgyis meg fog történni. </a:t>
            </a:r>
            <a:r>
              <a:rPr lang="hu-HU" i="1" dirty="0" smtClean="0"/>
              <a:t>Az </a:t>
            </a:r>
            <a:r>
              <a:rPr lang="hu-HU" i="1" dirty="0"/>
              <a:t>Isten, aki még sohasem hagyott el, most sem fog </a:t>
            </a:r>
            <a:r>
              <a:rPr lang="hu-HU" i="1" dirty="0" smtClean="0"/>
              <a:t>elhagyni.”</a:t>
            </a:r>
          </a:p>
          <a:p>
            <a:r>
              <a:rPr lang="hu-HU" dirty="0" smtClean="0"/>
              <a:t>Kivégzésekor:</a:t>
            </a:r>
            <a:r>
              <a:rPr lang="hu-HU" i="1" dirty="0" smtClean="0"/>
              <a:t> „összetett </a:t>
            </a:r>
            <a:r>
              <a:rPr lang="hu-HU" i="1" dirty="0"/>
              <a:t>kezekkel égre emelve szemeit </a:t>
            </a:r>
            <a:r>
              <a:rPr lang="hu-HU" i="1" dirty="0" err="1"/>
              <a:t>hangoztatá</a:t>
            </a:r>
            <a:r>
              <a:rPr lang="hu-HU" i="1" dirty="0"/>
              <a:t>: Istenem! nőm s három gyermekem</a:t>
            </a:r>
            <a:r>
              <a:rPr lang="hu-HU" i="1" dirty="0" smtClean="0"/>
              <a:t>!”</a:t>
            </a:r>
            <a:endParaRPr lang="hu-HU" dirty="0" smtClean="0"/>
          </a:p>
          <a:p>
            <a:r>
              <a:rPr lang="hu-HU" dirty="0" smtClean="0"/>
              <a:t>Lázár Vilmos levele: </a:t>
            </a:r>
            <a:r>
              <a:rPr lang="hu-HU" i="1" dirty="0" smtClean="0"/>
              <a:t>„Kedves </a:t>
            </a:r>
            <a:r>
              <a:rPr lang="hu-HU" i="1" dirty="0"/>
              <a:t>gyermekeim! jók legyetek! Szeressétek egymást! éljetek anyátokat vigasztalva, szeretve. – Szerető </a:t>
            </a:r>
            <a:r>
              <a:rPr lang="hu-HU" i="1" dirty="0" smtClean="0"/>
              <a:t>apátok”                                            </a:t>
            </a:r>
            <a:r>
              <a:rPr lang="hu-HU" dirty="0" smtClean="0"/>
              <a:t>(4) </a:t>
            </a:r>
            <a:endParaRPr lang="hu-HU" dirty="0"/>
          </a:p>
        </p:txBody>
      </p:sp>
      <p:pic>
        <p:nvPicPr>
          <p:cNvPr id="18434" name="Picture 2" descr="http://www.klauzal.hu/images/user/zimage1311186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93" y="2307102"/>
            <a:ext cx="2444266" cy="39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Kép 1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44" y="5864457"/>
            <a:ext cx="148113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m.blog.hu/ha/hadtorteneti/image/L%C3%A1z%C3%A1r_Vilm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81" y="159736"/>
            <a:ext cx="2349656" cy="246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0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i="1" dirty="0"/>
              <a:t>„Boldogító szerelmedben öt évet és majd két hónapot éltem, és ezen idő vigaszul szolgál. hogy már el kell hagyni e földi pályát. – Adj gyermekeink mindegyikének, ha kilép a világba, egy emléket tőlem – élő jeléül annak, hogy az, aki becsületesen és tisztán élte egész életét-nyugodtan bír meghalni, ha ártatlanul is, mint én. Te pedig, éltem védangyala, kinek kezeiben lételem tisztább és jobb lett – Teneked, kedves Marim, még egyszer az utolsó istenhozzádot mondom, és szolgáljon ezen vallomásom neked vigaszul, […] </a:t>
            </a:r>
          </a:p>
          <a:p>
            <a:pPr marL="0" indent="0">
              <a:buNone/>
            </a:pPr>
            <a:r>
              <a:rPr lang="hu-HU" i="1" dirty="0"/>
              <a:t>Csókold kedves gyermekeinket, és öleld forrón szívedhez nevemben, miként én Téged, Te kedves Marim, képzeletemben ölellek és szorítlak ezen az utolsó </a:t>
            </a:r>
            <a:r>
              <a:rPr lang="hu-HU" i="1" dirty="0" err="1"/>
              <a:t>percenetig</a:t>
            </a:r>
            <a:r>
              <a:rPr lang="hu-HU" i="1" dirty="0"/>
              <a:t> érted dobogó szerelmes szívemhez. – Isten veled! Tied örökké, még a síron túl is a te hű”</a:t>
            </a:r>
          </a:p>
          <a:p>
            <a:pPr marL="0" indent="0">
              <a:buNone/>
            </a:pPr>
            <a:r>
              <a:rPr lang="hu-HU" i="1" dirty="0" smtClean="0"/>
              <a:t>								Vilmosod</a:t>
            </a:r>
            <a:endParaRPr lang="hu-HU" i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Kép 1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98834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Lázár Vilmos (1815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Reviczky Mária (1812-1873)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458" y="1690687"/>
            <a:ext cx="6860492" cy="507318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Aznap</a:t>
            </a:r>
            <a:r>
              <a:rPr lang="hu-HU" dirty="0"/>
              <a:t>, mikor Lázárt golyó által kivégezték, felesége már betegen feküdt. </a:t>
            </a:r>
            <a:endParaRPr lang="hu-HU" dirty="0" smtClean="0"/>
          </a:p>
          <a:p>
            <a:r>
              <a:rPr lang="hu-HU" dirty="0"/>
              <a:t>Alig vagyok képes gondolataimat összeszedni.” – írta négy nappal később fájdalmában sógornőjének</a:t>
            </a:r>
            <a:r>
              <a:rPr lang="hu-HU" dirty="0" smtClean="0"/>
              <a:t>.</a:t>
            </a:r>
          </a:p>
          <a:p>
            <a:r>
              <a:rPr lang="hu-HU" dirty="0"/>
              <a:t>M</a:t>
            </a:r>
            <a:r>
              <a:rPr lang="hu-HU" dirty="0" smtClean="0"/>
              <a:t>egkísérelte </a:t>
            </a:r>
            <a:r>
              <a:rPr lang="hu-HU" dirty="0"/>
              <a:t>megszerezni férje holttestét, de nem sikerült</a:t>
            </a:r>
            <a:r>
              <a:rPr lang="hu-HU" dirty="0" smtClean="0"/>
              <a:t>.</a:t>
            </a:r>
          </a:p>
          <a:p>
            <a:r>
              <a:rPr lang="hu-HU" dirty="0"/>
              <a:t>Élete végéig ápolta és őrizte férje emlékét. </a:t>
            </a:r>
            <a:endParaRPr lang="hu-HU" dirty="0" smtClean="0"/>
          </a:p>
          <a:p>
            <a:r>
              <a:rPr lang="hu-HU" dirty="0"/>
              <a:t>Napjait nehezítette, hogy saját rokona, báró Reviczky József, volt honvédtiszt </a:t>
            </a:r>
            <a:r>
              <a:rPr lang="hu-HU" dirty="0" smtClean="0"/>
              <a:t>hamisított papír alapján örökösödési </a:t>
            </a:r>
            <a:r>
              <a:rPr lang="hu-HU" dirty="0"/>
              <a:t>pert </a:t>
            </a:r>
            <a:r>
              <a:rPr lang="hu-HU" dirty="0" smtClean="0"/>
              <a:t>indított ellene – de elvesztette.</a:t>
            </a:r>
            <a:endParaRPr lang="hu-HU" dirty="0"/>
          </a:p>
        </p:txBody>
      </p:sp>
      <p:pic>
        <p:nvPicPr>
          <p:cNvPr id="18434" name="Picture 2" descr="http://www.klauzal.hu/images/user/zimage13111869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229" y="209726"/>
            <a:ext cx="3875313" cy="632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95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lauzal.hu/images/user/zimage1311186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71" y="1823639"/>
            <a:ext cx="3375211" cy="4792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Dessewffy Arisztid (1802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Szinyei Merse Emma </a:t>
            </a:r>
            <a:r>
              <a:rPr lang="hu-HU" dirty="0">
                <a:latin typeface="Garamond" panose="02020404030301010803" pitchFamily="18" charset="0"/>
              </a:rPr>
              <a:t>(</a:t>
            </a:r>
            <a:r>
              <a:rPr lang="hu-HU" dirty="0" smtClean="0">
                <a:latin typeface="Garamond" panose="02020404030301010803" pitchFamily="18" charset="0"/>
              </a:rPr>
              <a:t>1822 – 1871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28600" y="1823639"/>
            <a:ext cx="7239000" cy="4353323"/>
          </a:xfrm>
        </p:spPr>
        <p:txBody>
          <a:bodyPr>
            <a:noAutofit/>
          </a:bodyPr>
          <a:lstStyle/>
          <a:p>
            <a:r>
              <a:rPr lang="hu-HU" dirty="0" smtClean="0"/>
              <a:t>A tábornok 1847-ben temette el első feleségét öt év házasság után. Öt gyermeke is meghalt.</a:t>
            </a:r>
          </a:p>
          <a:p>
            <a:r>
              <a:rPr lang="hu-HU" dirty="0" smtClean="0"/>
              <a:t>Eljegyzésük: 1849 júniusában, Eperjesen.</a:t>
            </a:r>
          </a:p>
          <a:p>
            <a:r>
              <a:rPr lang="hu-HU" dirty="0" smtClean="0"/>
              <a:t>„A </a:t>
            </a:r>
            <a:r>
              <a:rPr lang="hu-HU" dirty="0"/>
              <a:t>kisasszony, mintegy 26-28 éves, egyike volt a megye legszebb hölgyeinek. Deli termet, szabályos vonások, világos gesztenyeszín haj, fehér </a:t>
            </a:r>
            <a:r>
              <a:rPr lang="hu-HU" dirty="0" smtClean="0"/>
              <a:t>arcbőr, </a:t>
            </a:r>
            <a:r>
              <a:rPr lang="hu-HU" dirty="0"/>
              <a:t>nyájas és </a:t>
            </a:r>
            <a:r>
              <a:rPr lang="hu-HU" dirty="0" smtClean="0"/>
              <a:t>vidám.”</a:t>
            </a:r>
          </a:p>
          <a:p>
            <a:r>
              <a:rPr lang="hu-HU" dirty="0" smtClean="0"/>
              <a:t>A megyeházán díszvacsora, másnap a fürdőben táncmulatság.</a:t>
            </a:r>
          </a:p>
          <a:p>
            <a:r>
              <a:rPr lang="hu-HU" dirty="0" smtClean="0"/>
              <a:t>1849. július 5-én esküvő.</a:t>
            </a:r>
            <a:endParaRPr lang="hu-HU" dirty="0"/>
          </a:p>
        </p:txBody>
      </p:sp>
      <p:pic>
        <p:nvPicPr>
          <p:cNvPr id="14338" name="Picture 2" descr="http://photos.geni.com/p12/5c/1c/c8/3b/534448385b3c25c5/Dessewffy_Arisztid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420920"/>
            <a:ext cx="3143250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lauzal.hu/images/user/zimage13111869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657" y="365125"/>
            <a:ext cx="4226021" cy="60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Dessewffy Arisztid (1802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Szinyei Merse </a:t>
            </a:r>
            <a:r>
              <a:rPr lang="hu-HU" dirty="0">
                <a:latin typeface="Garamond" panose="02020404030301010803" pitchFamily="18" charset="0"/>
              </a:rPr>
              <a:t>Emma (</a:t>
            </a:r>
            <a:r>
              <a:rPr lang="hu-HU" dirty="0" smtClean="0">
                <a:latin typeface="Garamond" panose="02020404030301010803" pitchFamily="18" charset="0"/>
              </a:rPr>
              <a:t>1822 –1871</a:t>
            </a:r>
            <a:r>
              <a:rPr lang="hu-HU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61366" y="1719209"/>
            <a:ext cx="8213378" cy="5138791"/>
          </a:xfrm>
        </p:spPr>
        <p:txBody>
          <a:bodyPr>
            <a:normAutofit fontScale="85000" lnSpcReduction="10000"/>
          </a:bodyPr>
          <a:lstStyle/>
          <a:p>
            <a:r>
              <a:rPr lang="hu-HU" dirty="0"/>
              <a:t>A férj </a:t>
            </a:r>
            <a:r>
              <a:rPr lang="hu-HU" dirty="0" smtClean="0"/>
              <a:t>még aznap nyeregbe szállt , indult vissza a táborba, </a:t>
            </a:r>
            <a:r>
              <a:rPr lang="hu-HU" dirty="0"/>
              <a:t>és legközelebb csak szeptemberben, már aradi cellájában </a:t>
            </a:r>
            <a:r>
              <a:rPr lang="hu-HU" dirty="0" smtClean="0"/>
              <a:t>találkoztak  </a:t>
            </a:r>
          </a:p>
          <a:p>
            <a:r>
              <a:rPr lang="hu-HU" dirty="0" smtClean="0"/>
              <a:t>Nem menekült </a:t>
            </a:r>
            <a:r>
              <a:rPr lang="hu-HU" dirty="0"/>
              <a:t>külföldre, mert feleségét nem akarta egyedül </a:t>
            </a:r>
            <a:r>
              <a:rPr lang="hu-HU" dirty="0" smtClean="0"/>
              <a:t>hagyni.</a:t>
            </a:r>
          </a:p>
          <a:p>
            <a:r>
              <a:rPr lang="hu-HU" dirty="0" smtClean="0"/>
              <a:t>Baló </a:t>
            </a:r>
            <a:r>
              <a:rPr lang="hu-HU" dirty="0"/>
              <a:t>Béni ref. lelkész ébresztette álmából. </a:t>
            </a:r>
            <a:r>
              <a:rPr lang="hu-HU" dirty="0" smtClean="0"/>
              <a:t>„</a:t>
            </a:r>
            <a:r>
              <a:rPr lang="hu-HU" i="1" dirty="0" smtClean="0"/>
              <a:t>Legnyugodtabb</a:t>
            </a:r>
            <a:r>
              <a:rPr lang="hu-HU" i="1" dirty="0"/>
              <a:t>, sőt teljesen vidám volt a református Dessewffy Arisztid. […] Tiszta a </a:t>
            </a:r>
            <a:r>
              <a:rPr lang="hu-HU" i="1" dirty="0" smtClean="0"/>
              <a:t>lelkiismeretem, </a:t>
            </a:r>
            <a:r>
              <a:rPr lang="hu-HU" i="1" dirty="0"/>
              <a:t>s az hagyott aludni” – mondta derülten, s azzal felöltözött, hatalmas szőke bajuszát huszárosan kipödörte, mintha csak ünnepélyre menne</a:t>
            </a:r>
            <a:r>
              <a:rPr lang="hu-HU" i="1" dirty="0" smtClean="0"/>
              <a:t>.”</a:t>
            </a:r>
          </a:p>
          <a:p>
            <a:r>
              <a:rPr lang="hu-HU" dirty="0" smtClean="0"/>
              <a:t> A siralomházban </a:t>
            </a:r>
            <a:r>
              <a:rPr lang="hu-HU" dirty="0"/>
              <a:t>megkérte a szintén rab </a:t>
            </a:r>
            <a:r>
              <a:rPr lang="hu-HU" dirty="0" err="1"/>
              <a:t>Máriássy</a:t>
            </a:r>
            <a:r>
              <a:rPr lang="hu-HU" dirty="0"/>
              <a:t> János ezredest, hogy viselje gondját feleségének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Máriássy</a:t>
            </a:r>
            <a:r>
              <a:rPr lang="hu-HU" dirty="0" smtClean="0"/>
              <a:t> 1856-ban szabadult</a:t>
            </a:r>
            <a:r>
              <a:rPr lang="hu-HU" dirty="0"/>
              <a:t>. </a:t>
            </a:r>
            <a:r>
              <a:rPr lang="hu-HU" dirty="0" smtClean="0"/>
              <a:t>Egy évvel később beváltva bajtársának tett ígéretét, feleségül vette Emmát.</a:t>
            </a:r>
          </a:p>
          <a:p>
            <a:r>
              <a:rPr lang="hu-HU" dirty="0" smtClean="0"/>
              <a:t>Emma 1871-ben, 49 évesen halt meg.</a:t>
            </a:r>
          </a:p>
          <a:p>
            <a:endParaRPr lang="hu-HU" dirty="0"/>
          </a:p>
        </p:txBody>
      </p:sp>
      <p:pic>
        <p:nvPicPr>
          <p:cNvPr id="15362" name="Picture 2" descr="http://dka.oszk.hu/040500/040587/1899_Oldal_349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72" y="393646"/>
            <a:ext cx="4128448" cy="5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6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109" y="5521651"/>
            <a:ext cx="1802758" cy="120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 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 – 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3172" y="1941709"/>
            <a:ext cx="7907723" cy="5276169"/>
          </a:xfrm>
        </p:spPr>
        <p:txBody>
          <a:bodyPr>
            <a:normAutofit/>
          </a:bodyPr>
          <a:lstStyle/>
          <a:p>
            <a:r>
              <a:rPr lang="hu-HU" dirty="0" smtClean="0"/>
              <a:t>1848 </a:t>
            </a:r>
            <a:r>
              <a:rPr lang="hu-HU" dirty="0"/>
              <a:t>áprilisában szóváltásba </a:t>
            </a:r>
            <a:r>
              <a:rPr lang="hu-HU" dirty="0" smtClean="0"/>
              <a:t>keveredett Haynauval:  a magyarok „</a:t>
            </a:r>
            <a:r>
              <a:rPr lang="hu-HU" i="1" dirty="0" smtClean="0"/>
              <a:t>die </a:t>
            </a:r>
            <a:r>
              <a:rPr lang="hu-HU" i="1" dirty="0" err="1"/>
              <a:t>Rebellen</a:t>
            </a:r>
            <a:r>
              <a:rPr lang="hu-HU" i="1" dirty="0"/>
              <a:t>, </a:t>
            </a:r>
            <a:r>
              <a:rPr lang="hu-HU" i="1" dirty="0" err="1"/>
              <a:t>die</a:t>
            </a:r>
            <a:r>
              <a:rPr lang="hu-HU" i="1" dirty="0"/>
              <a:t> </a:t>
            </a:r>
            <a:r>
              <a:rPr lang="hu-HU" i="1" dirty="0" err="1"/>
              <a:t>Hunde</a:t>
            </a:r>
            <a:r>
              <a:rPr lang="hu-HU" i="1" dirty="0"/>
              <a:t>, Lumpen, </a:t>
            </a:r>
            <a:r>
              <a:rPr lang="hu-HU" i="1" dirty="0" err="1" smtClean="0"/>
              <a:t>Betyaren</a:t>
            </a:r>
            <a:r>
              <a:rPr lang="hu-HU" i="1" dirty="0" smtClean="0"/>
              <a:t>!” </a:t>
            </a:r>
            <a:r>
              <a:rPr lang="hu-HU" i="1" dirty="0" smtClean="0">
                <a:sym typeface="Symbol" panose="05050102010706020507" pitchFamily="18" charset="2"/>
              </a:rPr>
              <a:t> </a:t>
            </a:r>
          </a:p>
          <a:p>
            <a:pPr algn="ctr"/>
            <a:r>
              <a:rPr lang="hu-HU" i="1" dirty="0" smtClean="0">
                <a:sym typeface="Symbol" panose="05050102010706020507" pitchFamily="18" charset="2"/>
              </a:rPr>
              <a:t>„</a:t>
            </a:r>
            <a:r>
              <a:rPr lang="hu-HU" i="1" dirty="0">
                <a:sym typeface="Symbol" panose="05050102010706020507" pitchFamily="18" charset="2"/>
              </a:rPr>
              <a:t>F</a:t>
            </a:r>
            <a:r>
              <a:rPr lang="hu-HU" i="1" dirty="0" smtClean="0"/>
              <a:t>érjem </a:t>
            </a:r>
            <a:r>
              <a:rPr lang="hu-HU" i="1" dirty="0"/>
              <a:t>elibe állt, és kikérte, hogy ő mint magyar nem tűri, hogy jelenlétében ily neveket </a:t>
            </a:r>
            <a:r>
              <a:rPr lang="hu-HU" i="1" dirty="0" smtClean="0"/>
              <a:t>osztogasson.” </a:t>
            </a:r>
            <a:endParaRPr lang="hu-HU" dirty="0" smtClean="0"/>
          </a:p>
          <a:p>
            <a:r>
              <a:rPr lang="hu-HU" dirty="0" smtClean="0"/>
              <a:t> Bosszú </a:t>
            </a:r>
            <a:r>
              <a:rPr lang="hu-HU" dirty="0" smtClean="0">
                <a:sym typeface="Symbol" panose="05050102010706020507" pitchFamily="18" charset="2"/>
              </a:rPr>
              <a:t> még aznap </a:t>
            </a:r>
            <a:r>
              <a:rPr lang="hu-HU" dirty="0" smtClean="0"/>
              <a:t>Itáliába </a:t>
            </a:r>
            <a:r>
              <a:rPr lang="hu-HU" dirty="0"/>
              <a:t>vezényelte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fékezhetetlen erejű, lobbanékony természetű kemény katona gyengéd levelekkel vigasztalta otthon maradt fiatal hitvesét </a:t>
            </a:r>
            <a:r>
              <a:rPr lang="hu-HU" dirty="0" smtClean="0"/>
              <a:t>(1)</a:t>
            </a:r>
          </a:p>
          <a:p>
            <a:pPr marL="0" indent="0">
              <a:buNone/>
            </a:pPr>
            <a:endParaRPr lang="hu-HU" dirty="0"/>
          </a:p>
          <a:p>
            <a:endParaRPr lang="hu-HU" dirty="0" smtClean="0">
              <a:sym typeface="Symbol" panose="05050102010706020507" pitchFamily="18" charset="2"/>
            </a:endParaRPr>
          </a:p>
        </p:txBody>
      </p:sp>
      <p:pic>
        <p:nvPicPr>
          <p:cNvPr id="2050" name="Picture 2" descr="Csernovics Emíl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924" y="1953212"/>
            <a:ext cx="34079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.cdn.blog.hu/mi/mindennapoktortenete/image/Munk%C3%A1cy-Levelet%20olvas%C3%B3%20h%C3%B6lg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1"/>
          <a:stretch/>
        </p:blipFill>
        <p:spPr bwMode="auto">
          <a:xfrm>
            <a:off x="8546037" y="1953212"/>
            <a:ext cx="2791754" cy="43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5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oktober6.kormany.hu/download/7/b1/80000/nagysandor_jozsef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0" y="156726"/>
            <a:ext cx="2436000" cy="34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729" y="289169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Nagysándor József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Schmidt Emma </a:t>
            </a:r>
            <a:r>
              <a:rPr lang="hu-HU" dirty="0">
                <a:latin typeface="Garamond" panose="02020404030301010803" pitchFamily="18" charset="0"/>
              </a:rPr>
              <a:t>(1832-1898)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00419" y="2125860"/>
            <a:ext cx="7629210" cy="4186798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A házassági engedély megvolt, de már nem maradt idő az egybekelésre. Saját unokahúga volt.</a:t>
            </a:r>
          </a:p>
          <a:p>
            <a:pPr algn="just"/>
            <a:r>
              <a:rPr lang="hu-HU" dirty="0" smtClean="0"/>
              <a:t>Emma 17 évesen özvegy maradt anélkül, hogy férjhez ment volna.</a:t>
            </a:r>
          </a:p>
          <a:p>
            <a:pPr algn="just"/>
            <a:r>
              <a:rPr lang="hu-HU" dirty="0" smtClean="0"/>
              <a:t>Schmidt </a:t>
            </a:r>
            <a:r>
              <a:rPr lang="hu-HU" dirty="0"/>
              <a:t>Emmáról később Barabás Miklós festett képet, a vértanú tábornok katonai kabátja és a budai vár van a </a:t>
            </a:r>
            <a:r>
              <a:rPr lang="hu-HU" dirty="0" smtClean="0"/>
              <a:t>háttérben, kezében nemzeti színű koszorú a vértanú emlékére. </a:t>
            </a:r>
            <a:endParaRPr lang="hu-HU" dirty="0"/>
          </a:p>
        </p:txBody>
      </p:sp>
      <p:pic>
        <p:nvPicPr>
          <p:cNvPr id="1026" name="Picture 2" descr="http://www.mult-kor.hu/image/magazin/2010_03/01-1848-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918" y="2333951"/>
            <a:ext cx="34747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7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ult-kor.hu/image/magazin/2010_03/01-1848-we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988" y="365125"/>
            <a:ext cx="34747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Nagysándor József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Schmidt Emma (1832 – 1898)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48641" y="2053883"/>
            <a:ext cx="6820348" cy="45297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Nagysándor </a:t>
            </a:r>
            <a:r>
              <a:rPr lang="hu-HU" dirty="0"/>
              <a:t>József visszaküldte a jegygyűrűt és az egyházi esketési </a:t>
            </a:r>
            <a:r>
              <a:rPr lang="hu-HU" dirty="0" smtClean="0"/>
              <a:t>engedélyt, és emlékül </a:t>
            </a:r>
            <a:r>
              <a:rPr lang="hu-HU" dirty="0"/>
              <a:t>küldött egy hajfürtöt</a:t>
            </a:r>
            <a:r>
              <a:rPr lang="hu-HU" dirty="0" smtClean="0"/>
              <a:t>, </a:t>
            </a:r>
            <a:r>
              <a:rPr lang="hu-HU" dirty="0"/>
              <a:t>fésűt és egy </a:t>
            </a:r>
            <a:r>
              <a:rPr lang="hu-HU" dirty="0" smtClean="0"/>
              <a:t>inggombot. </a:t>
            </a:r>
          </a:p>
          <a:p>
            <a:pPr algn="just"/>
            <a:r>
              <a:rPr lang="hu-HU" dirty="0" smtClean="0"/>
              <a:t> A menyasszony visszavonultan élt 1853-ig</a:t>
            </a:r>
            <a:r>
              <a:rPr lang="hu-HU" dirty="0"/>
              <a:t>, amikor férjhez ment </a:t>
            </a:r>
            <a:r>
              <a:rPr lang="hu-HU" dirty="0" smtClean="0"/>
              <a:t>a nála 28 évvel idősebb Klauzál </a:t>
            </a:r>
            <a:r>
              <a:rPr lang="hu-HU" dirty="0"/>
              <a:t>Gáborhoz, a Batthyány-kormány miniszteréhez</a:t>
            </a:r>
            <a:r>
              <a:rPr lang="hu-HU" dirty="0" smtClean="0"/>
              <a:t>. 3 gyermekük született.</a:t>
            </a:r>
          </a:p>
          <a:p>
            <a:pPr algn="just"/>
            <a:r>
              <a:rPr lang="hu-HU" dirty="0" smtClean="0"/>
              <a:t>Időközben Kovácsra magyarosíttatta a nevét.</a:t>
            </a:r>
          </a:p>
          <a:p>
            <a:pPr algn="just"/>
            <a:r>
              <a:rPr lang="hu-HU" dirty="0" smtClean="0"/>
              <a:t>Férje: </a:t>
            </a:r>
            <a:r>
              <a:rPr lang="hu-HU" dirty="0"/>
              <a:t>1866 meghalt.  Emma rövidesen Drezdába költözött néhány évre, ahol lányait taníttatta. Hazatérve visszavonultan élt, gyermekeinek szentelve </a:t>
            </a:r>
            <a:r>
              <a:rPr lang="hu-HU" dirty="0" smtClean="0"/>
              <a:t>életét.</a:t>
            </a:r>
            <a:endParaRPr lang="hu-HU" dirty="0"/>
          </a:p>
        </p:txBody>
      </p:sp>
      <p:pic>
        <p:nvPicPr>
          <p:cNvPr id="1026" name="Picture 2" descr="zimage1221063677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020" y="3402106"/>
            <a:ext cx="2095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1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upload.wikimedia.org/wikipedia/commons/thumb/4/48/P%C3%B6ltenberg_Ern%C5%91.jpg/220px-P%C3%B6ltenberg_Ern%C5%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089" y="133181"/>
            <a:ext cx="2200503" cy="29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7861" y="133181"/>
            <a:ext cx="10515600" cy="1325563"/>
          </a:xfrm>
        </p:spPr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Poeltenberg Ernő (1813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Paulina </a:t>
            </a:r>
            <a:r>
              <a:rPr lang="hu-HU" dirty="0" err="1" smtClean="0">
                <a:latin typeface="Garamond" panose="02020404030301010803" pitchFamily="18" charset="0"/>
              </a:rPr>
              <a:t>Kakowska</a:t>
            </a:r>
            <a:r>
              <a:rPr lang="hu-HU" dirty="0" smtClean="0">
                <a:latin typeface="Garamond" panose="02020404030301010803" pitchFamily="18" charset="0"/>
              </a:rPr>
              <a:t> (1822 – 1874)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1" y="1424129"/>
            <a:ext cx="9186203" cy="5004578"/>
          </a:xfrm>
        </p:spPr>
        <p:txBody>
          <a:bodyPr>
            <a:noAutofit/>
          </a:bodyPr>
          <a:lstStyle/>
          <a:p>
            <a:r>
              <a:rPr lang="hu-HU" sz="2400" dirty="0" smtClean="0"/>
              <a:t>Poeltenberg osztrák </a:t>
            </a:r>
            <a:r>
              <a:rPr lang="hu-HU" sz="2400" dirty="0" err="1" smtClean="0"/>
              <a:t>szárm</a:t>
            </a:r>
            <a:r>
              <a:rPr lang="hu-HU" sz="2400" dirty="0" smtClean="0"/>
              <a:t>. gazdag , nagy műveltségű jogász, nagybirtokos, rendkívül egyenes jellem; felesége lengyel.</a:t>
            </a:r>
          </a:p>
          <a:p>
            <a:r>
              <a:rPr lang="hu-HU" sz="2400" i="1" dirty="0"/>
              <a:t>„Csak a nyelvem német, szívem magyar, mert a szabadságért dobog</a:t>
            </a:r>
            <a:r>
              <a:rPr lang="hu-HU" sz="2400" i="1" dirty="0" smtClean="0"/>
              <a:t>.”</a:t>
            </a:r>
            <a:endParaRPr lang="hu-HU" sz="2400" dirty="0" smtClean="0"/>
          </a:p>
          <a:p>
            <a:r>
              <a:rPr lang="hu-HU" sz="2400" dirty="0" smtClean="0"/>
              <a:t>1840-ben házasodtak össze, </a:t>
            </a:r>
            <a:r>
              <a:rPr lang="hu-HU" sz="2400" dirty="0" err="1" smtClean="0"/>
              <a:t>Tarnopolban</a:t>
            </a:r>
            <a:r>
              <a:rPr lang="hu-HU" sz="2400" dirty="0" smtClean="0"/>
              <a:t>. Paulina 18 éves volt. </a:t>
            </a:r>
          </a:p>
          <a:p>
            <a:r>
              <a:rPr lang="hu-HU" sz="2400" dirty="0" smtClean="0"/>
              <a:t>3 gyermekük született. Egyedül nevelte fel őket.</a:t>
            </a:r>
          </a:p>
          <a:p>
            <a:r>
              <a:rPr lang="hu-HU" sz="2400" dirty="0" smtClean="0"/>
              <a:t>Poeltenberg búcsúlevele: </a:t>
            </a:r>
          </a:p>
          <a:p>
            <a:pPr marL="457200" lvl="1" indent="0" algn="r">
              <a:buNone/>
            </a:pPr>
            <a:r>
              <a:rPr lang="hu-HU" i="1" dirty="0" smtClean="0"/>
              <a:t>„Jó </a:t>
            </a:r>
            <a:r>
              <a:rPr lang="hu-HU" i="1" dirty="0" err="1" smtClean="0"/>
              <a:t>Pauline-om</a:t>
            </a:r>
            <a:r>
              <a:rPr lang="hu-HU" i="1" dirty="0" smtClean="0"/>
              <a:t>, legyen </a:t>
            </a:r>
            <a:r>
              <a:rPr lang="hu-HU" i="1" dirty="0"/>
              <a:t>még boldog, mert megérdemli! Isten veled! </a:t>
            </a:r>
            <a:r>
              <a:rPr lang="hu-HU" sz="2000" i="1" dirty="0"/>
              <a:t>Szerencsétlen Ernőd</a:t>
            </a:r>
            <a:r>
              <a:rPr lang="hu-HU" sz="2000" i="1" dirty="0" smtClean="0"/>
              <a:t>”.</a:t>
            </a:r>
          </a:p>
          <a:p>
            <a:r>
              <a:rPr lang="hu-HU" sz="2400" dirty="0" smtClean="0"/>
              <a:t> </a:t>
            </a:r>
            <a:r>
              <a:rPr lang="hu-HU" sz="2400" dirty="0"/>
              <a:t>Felesége </a:t>
            </a:r>
            <a:r>
              <a:rPr lang="hu-HU" sz="2400" dirty="0" smtClean="0"/>
              <a:t>azonban élete </a:t>
            </a:r>
            <a:r>
              <a:rPr lang="hu-HU" sz="2400" dirty="0"/>
              <a:t>végéig gyászolta </a:t>
            </a:r>
            <a:r>
              <a:rPr lang="hu-HU" sz="2400" dirty="0" smtClean="0"/>
              <a:t>férjét; egy </a:t>
            </a:r>
            <a:r>
              <a:rPr lang="hu-HU" sz="2400" dirty="0"/>
              <a:t>korabeli </a:t>
            </a:r>
            <a:r>
              <a:rPr lang="hu-HU" sz="2400" dirty="0" smtClean="0"/>
              <a:t>tudósítás:</a:t>
            </a:r>
          </a:p>
          <a:p>
            <a:pPr lvl="1"/>
            <a:r>
              <a:rPr lang="hu-HU" i="1" dirty="0" smtClean="0"/>
              <a:t>„</a:t>
            </a:r>
            <a:r>
              <a:rPr lang="hu-HU" i="1" dirty="0"/>
              <a:t>Derék özvegye még a mai napig is gyászruhát visel, </a:t>
            </a:r>
            <a:r>
              <a:rPr lang="hu-HU" i="1" dirty="0" smtClean="0"/>
              <a:t>ami </a:t>
            </a:r>
            <a:r>
              <a:rPr lang="hu-HU" i="1" dirty="0"/>
              <a:t>a nemes arcvonásokkal bíró szép matróna hófehér hajával sajátságos ellentétben </a:t>
            </a:r>
            <a:r>
              <a:rPr lang="hu-HU" i="1" dirty="0" smtClean="0"/>
              <a:t>, vagy </a:t>
            </a:r>
            <a:r>
              <a:rPr lang="hu-HU" i="1" dirty="0"/>
              <a:t>inkább jól illő összhangzásban </a:t>
            </a:r>
            <a:r>
              <a:rPr lang="hu-HU" i="1" dirty="0" smtClean="0"/>
              <a:t>áll</a:t>
            </a:r>
            <a:r>
              <a:rPr lang="hu-HU" i="1" dirty="0"/>
              <a:t>.” </a:t>
            </a:r>
            <a:endParaRPr lang="hu-HU" i="1" dirty="0" smtClean="0"/>
          </a:p>
          <a:p>
            <a:r>
              <a:rPr lang="hu-HU" sz="2400" dirty="0" smtClean="0"/>
              <a:t>Budán halt meg.</a:t>
            </a:r>
            <a:r>
              <a:rPr lang="hu-HU" sz="2400" dirty="0"/>
              <a:t> Az özvegy koporsóját </a:t>
            </a:r>
            <a:r>
              <a:rPr lang="hu-HU" sz="2400" dirty="0" err="1"/>
              <a:t>Krivácsy</a:t>
            </a:r>
            <a:r>
              <a:rPr lang="hu-HU" sz="2400" dirty="0"/>
              <a:t> József volt ezredes felhívására honvédtisztek is kíséreték. </a:t>
            </a:r>
          </a:p>
        </p:txBody>
      </p:sp>
      <p:pic>
        <p:nvPicPr>
          <p:cNvPr id="8194" name="Picture 2" descr="http://www.klauzal.hu/images/user/zimage13111895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898" y="3103860"/>
            <a:ext cx="2141784" cy="35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2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Kiss Ernő (1799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smtClean="0">
                <a:latin typeface="Garamond" panose="02020404030301010803" pitchFamily="18" charset="0"/>
              </a:rPr>
              <a:t>Szentgyörgyi Horváth Anna Krisztina (1805 – 1827)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75771" y="1825625"/>
            <a:ext cx="6154058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Kiss Ernő nagyon gazdag örmény családból származott.</a:t>
            </a:r>
          </a:p>
          <a:p>
            <a:r>
              <a:rPr lang="hu-HU" dirty="0"/>
              <a:t>1825. július 26-án ismerkedett meg Balatonfüreden leendőbelijével, Szentgyörgyi Horváth </a:t>
            </a:r>
            <a:r>
              <a:rPr lang="hu-HU" dirty="0" smtClean="0"/>
              <a:t>Anna Krisztinával</a:t>
            </a:r>
            <a:r>
              <a:rPr lang="hu-HU" dirty="0"/>
              <a:t>, akinek tiszteletére édesapja bált </a:t>
            </a:r>
            <a:r>
              <a:rPr lang="hu-HU" dirty="0" smtClean="0"/>
              <a:t>rendezett </a:t>
            </a:r>
            <a:r>
              <a:rPr lang="hu-HU" dirty="0" smtClean="0">
                <a:sym typeface="Symbol" panose="05050102010706020507" pitchFamily="18" charset="2"/>
              </a:rPr>
              <a:t> Anna bál</a:t>
            </a:r>
          </a:p>
          <a:p>
            <a:r>
              <a:rPr lang="hu-HU" dirty="0" smtClean="0">
                <a:sym typeface="Symbol" panose="05050102010706020507" pitchFamily="18" charset="2"/>
              </a:rPr>
              <a:t>1826-ban megesküdtek, Krisztina ekkor 21 éves</a:t>
            </a:r>
            <a:r>
              <a:rPr lang="hu-HU" dirty="0" smtClean="0"/>
              <a:t> </a:t>
            </a:r>
            <a:r>
              <a:rPr lang="hu-HU" dirty="0" smtClean="0">
                <a:sym typeface="Symbol" panose="05050102010706020507" pitchFamily="18" charset="2"/>
              </a:rPr>
              <a:t> 1828 –</a:t>
            </a:r>
            <a:r>
              <a:rPr lang="hu-HU" dirty="0" err="1" smtClean="0">
                <a:sym typeface="Symbol" panose="05050102010706020507" pitchFamily="18" charset="2"/>
              </a:rPr>
              <a:t>ban</a:t>
            </a:r>
            <a:r>
              <a:rPr lang="hu-HU" dirty="0" smtClean="0">
                <a:sym typeface="Symbol" panose="05050102010706020507" pitchFamily="18" charset="2"/>
              </a:rPr>
              <a:t> meghalt. </a:t>
            </a:r>
          </a:p>
          <a:p>
            <a:r>
              <a:rPr lang="hu-HU" dirty="0" smtClean="0">
                <a:sym typeface="Symbol" panose="05050102010706020507" pitchFamily="18" charset="2"/>
              </a:rPr>
              <a:t>Egy gyermekük meghalt, két lányuk érte meg a felnőtt kort</a:t>
            </a:r>
          </a:p>
          <a:p>
            <a:r>
              <a:rPr lang="hu-HU" dirty="0" smtClean="0">
                <a:sym typeface="Symbol" panose="05050102010706020507" pitchFamily="18" charset="2"/>
              </a:rPr>
              <a:t>Aradi börtönéből lányaihoz írt levelet, akik ekkor már férjnél voltak: </a:t>
            </a:r>
          </a:p>
          <a:p>
            <a:pPr lvl="1"/>
            <a:r>
              <a:rPr lang="hu-HU" i="1" dirty="0" smtClean="0">
                <a:sym typeface="Symbol" panose="05050102010706020507" pitchFamily="18" charset="2"/>
              </a:rPr>
              <a:t>„Bocsássatok meg nekem… ne tegyetek senkinek szemrehányásokat.”</a:t>
            </a:r>
            <a:endParaRPr lang="hu-HU" i="1" dirty="0"/>
          </a:p>
        </p:txBody>
      </p:sp>
      <p:pic>
        <p:nvPicPr>
          <p:cNvPr id="13314" name="Picture 2" descr="https://upload.wikimedia.org/wikipedia/commons/thumb/e/e3/AnnaBal_Gyogy3.jpg/220px-AnnaBal_Gyogy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829" y="1690688"/>
            <a:ext cx="5680227" cy="40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Vécsey Károly  (1807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Duffaud</a:t>
            </a:r>
            <a:r>
              <a:rPr lang="hu-HU" dirty="0" smtClean="0">
                <a:latin typeface="Garamond" panose="02020404030301010803" pitchFamily="18" charset="0"/>
              </a:rPr>
              <a:t> Karolina (1815 – 1900)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95835" y="1690688"/>
            <a:ext cx="8988842" cy="5167312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gróf magyar főnemes, nővére Ferenc József egyik nevelője</a:t>
            </a:r>
          </a:p>
          <a:p>
            <a:r>
              <a:rPr lang="hu-HU" dirty="0" smtClean="0"/>
              <a:t>A hölgy francia, első </a:t>
            </a:r>
            <a:r>
              <a:rPr lang="hu-HU" dirty="0"/>
              <a:t>férje Hesse János </a:t>
            </a:r>
            <a:r>
              <a:rPr lang="hu-HU" dirty="0" smtClean="0"/>
              <a:t>zsombolyai földbirtokos volt, akitől </a:t>
            </a:r>
            <a:r>
              <a:rPr lang="hu-HU" dirty="0"/>
              <a:t>egy Gizella nevű lánya is született. </a:t>
            </a:r>
            <a:endParaRPr lang="hu-HU" dirty="0" smtClean="0"/>
          </a:p>
          <a:p>
            <a:r>
              <a:rPr lang="hu-HU" dirty="0"/>
              <a:t>1849 nyarán </a:t>
            </a:r>
            <a:r>
              <a:rPr lang="hu-HU" dirty="0" err="1"/>
              <a:t>Soborsinban</a:t>
            </a:r>
            <a:r>
              <a:rPr lang="hu-HU" dirty="0"/>
              <a:t> (Arad megye</a:t>
            </a:r>
            <a:r>
              <a:rPr lang="hu-HU" dirty="0" smtClean="0"/>
              <a:t>): </a:t>
            </a:r>
            <a:r>
              <a:rPr lang="hu-HU" dirty="0"/>
              <a:t>„az este gróf Vécsey tábornok, talán érezve sorsát, </a:t>
            </a:r>
            <a:r>
              <a:rPr lang="hu-HU" dirty="0" smtClean="0"/>
              <a:t>megesküdött </a:t>
            </a:r>
            <a:r>
              <a:rPr lang="hu-HU" dirty="0"/>
              <a:t>szeretőjével”. </a:t>
            </a:r>
            <a:endParaRPr lang="hu-HU" dirty="0" smtClean="0"/>
          </a:p>
          <a:p>
            <a:r>
              <a:rPr lang="hu-HU" i="1" dirty="0"/>
              <a:t>„Isten veled, jó lélek; és bocsáss meg mindazért a fájdalomért, amit talán akaratlanul is okoztam neked; csókollak, csókolom kedves lányomat – lányodat –, Gizellát. Isten veled. </a:t>
            </a:r>
            <a:endParaRPr lang="hu-HU" i="1" dirty="0" smtClean="0"/>
          </a:p>
          <a:p>
            <a:pPr marL="0" indent="0" algn="r">
              <a:buNone/>
            </a:pPr>
            <a:r>
              <a:rPr lang="hu-HU" i="1" dirty="0" smtClean="0"/>
              <a:t>Szerencsétlen </a:t>
            </a:r>
            <a:r>
              <a:rPr lang="hu-HU" i="1" dirty="0"/>
              <a:t>Károlyod</a:t>
            </a:r>
            <a:r>
              <a:rPr lang="hu-HU" i="1" dirty="0" smtClean="0"/>
              <a:t>”</a:t>
            </a:r>
          </a:p>
          <a:p>
            <a:r>
              <a:rPr lang="hu-HU" dirty="0"/>
              <a:t>A hadbíróság előtt higgadt fölénnyel mondta: </a:t>
            </a:r>
            <a:r>
              <a:rPr lang="hu-HU" i="1" dirty="0"/>
              <a:t>„sajnos a magyar nyelvet nem bírtam tökéletesen”</a:t>
            </a:r>
            <a:r>
              <a:rPr lang="hu-HU" dirty="0"/>
              <a:t> – majd folytatta - </a:t>
            </a:r>
            <a:r>
              <a:rPr lang="hu-HU" i="1" dirty="0"/>
              <a:t>”a magyar hadsereg nem volt felkelő hadsereg, mint azt önök számba adni igyekeznek”</a:t>
            </a:r>
            <a:r>
              <a:rPr lang="hu-HU" dirty="0"/>
              <a:t>, és kifejtette, hogy pontosan tudja, milyen ítélet vár rá, hagyják tehát abba a bíráskodási komédiát. 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7410" name="Picture 2" descr="Szamossy Elek litográfiájá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75" y="783591"/>
            <a:ext cx="2097741" cy="29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9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zeretlekmagyarorszag.hu/wp-content/uploads/2013/10/asp_620_aradi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82" y="3762384"/>
            <a:ext cx="59055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Garamond" panose="02020404030301010803" pitchFamily="18" charset="0"/>
              </a:rPr>
              <a:t>Vécsey Károly  (1807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Duffaud</a:t>
            </a:r>
            <a:r>
              <a:rPr lang="hu-HU" dirty="0" smtClean="0">
                <a:latin typeface="Garamond" panose="02020404030301010803" pitchFamily="18" charset="0"/>
              </a:rPr>
              <a:t> Karolina (1815 – 1900)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1429" y="1585922"/>
            <a:ext cx="7736817" cy="5167312"/>
          </a:xfrm>
        </p:spPr>
        <p:txBody>
          <a:bodyPr>
            <a:noAutofit/>
          </a:bodyPr>
          <a:lstStyle/>
          <a:p>
            <a:r>
              <a:rPr lang="hu-HU" sz="2400" dirty="0" smtClean="0"/>
              <a:t>Mivel </a:t>
            </a:r>
            <a:r>
              <a:rPr lang="hu-HU" sz="2400" dirty="0"/>
              <a:t>személyes ellenségei is voltak a császári udvarban, sőt saját apja is követelte kíméletlen megbüntetését, </a:t>
            </a:r>
            <a:r>
              <a:rPr lang="hu-HU" sz="2400" dirty="0" smtClean="0"/>
              <a:t>utolsónak </a:t>
            </a:r>
            <a:r>
              <a:rPr lang="hu-HU" sz="2400" dirty="0"/>
              <a:t>kellett meghalnia</a:t>
            </a:r>
            <a:r>
              <a:rPr lang="hu-HU" sz="2400" dirty="0" smtClean="0"/>
              <a:t>.</a:t>
            </a:r>
          </a:p>
          <a:p>
            <a:r>
              <a:rPr lang="hu-HU" sz="2400" dirty="0" smtClean="0"/>
              <a:t>Karolina három </a:t>
            </a:r>
            <a:r>
              <a:rPr lang="hu-HU" sz="2400" dirty="0"/>
              <a:t>fivére is harcolt a magyar szabadságért, és egyikük hősi halált halt. </a:t>
            </a:r>
            <a:endParaRPr lang="hu-HU" sz="2400" dirty="0" smtClean="0"/>
          </a:p>
          <a:p>
            <a:r>
              <a:rPr lang="hu-HU" sz="2400" dirty="0"/>
              <a:t>Az özvegy élete végéig gyászolta Vécseyt. Sokat nélkülözött, </a:t>
            </a:r>
            <a:r>
              <a:rPr lang="hu-HU" sz="2400" dirty="0" smtClean="0"/>
              <a:t>birtokait </a:t>
            </a:r>
            <a:r>
              <a:rPr lang="hu-HU" sz="2400" dirty="0"/>
              <a:t>is elkobozták. </a:t>
            </a:r>
            <a:endParaRPr lang="hu-HU" sz="2400" dirty="0" smtClean="0"/>
          </a:p>
          <a:p>
            <a:r>
              <a:rPr lang="hu-HU" sz="2400" dirty="0" smtClean="0"/>
              <a:t>1897-ig </a:t>
            </a:r>
            <a:r>
              <a:rPr lang="hu-HU" sz="2400" dirty="0"/>
              <a:t>Aradon lakott, majd Temesvárra költözött. </a:t>
            </a:r>
            <a:endParaRPr lang="hu-HU" sz="2400" dirty="0" smtClean="0"/>
          </a:p>
          <a:p>
            <a:r>
              <a:rPr lang="hu-HU" sz="2400" dirty="0" smtClean="0"/>
              <a:t>Az udvar 1899-ben</a:t>
            </a:r>
            <a:r>
              <a:rPr lang="hu-HU" sz="2400" dirty="0"/>
              <a:t>, tehát a vértanú halála után </a:t>
            </a:r>
            <a:endParaRPr lang="hu-HU" sz="2400" dirty="0" smtClean="0"/>
          </a:p>
          <a:p>
            <a:pPr marL="0" indent="0">
              <a:buNone/>
            </a:pPr>
            <a:r>
              <a:rPr lang="hu-HU" sz="2400" i="1" dirty="0" smtClean="0"/>
              <a:t>50 </a:t>
            </a:r>
            <a:r>
              <a:rPr lang="hu-HU" sz="2400" i="1" dirty="0"/>
              <a:t>évvel </a:t>
            </a:r>
            <a:r>
              <a:rPr lang="hu-HU" sz="2400" dirty="0"/>
              <a:t>ismerte el az özvegy és lánya jogait, </a:t>
            </a:r>
            <a:r>
              <a:rPr lang="hu-HU" sz="2400" dirty="0" smtClean="0"/>
              <a:t>                           és </a:t>
            </a:r>
            <a:r>
              <a:rPr lang="hu-HU" sz="2400" dirty="0"/>
              <a:t>visszaadta Vécsey birtokait. </a:t>
            </a:r>
            <a:endParaRPr lang="hu-HU" sz="2400" dirty="0" smtClean="0"/>
          </a:p>
          <a:p>
            <a:r>
              <a:rPr lang="hu-HU" sz="2400" dirty="0" err="1" smtClean="0"/>
              <a:t>Vécseyné</a:t>
            </a:r>
            <a:r>
              <a:rPr lang="hu-HU" sz="2400" dirty="0" smtClean="0"/>
              <a:t> </a:t>
            </a:r>
            <a:r>
              <a:rPr lang="hu-HU" sz="2400" dirty="0"/>
              <a:t>egy évvel később, </a:t>
            </a:r>
          </a:p>
          <a:p>
            <a:pPr marL="0" indent="0">
              <a:buNone/>
            </a:pPr>
            <a:r>
              <a:rPr lang="hu-HU" sz="2400" dirty="0" smtClean="0"/>
              <a:t>1900</a:t>
            </a:r>
            <a:r>
              <a:rPr lang="hu-HU" sz="2400" dirty="0"/>
              <a:t>. október 18-án halt </a:t>
            </a:r>
            <a:r>
              <a:rPr lang="hu-HU" sz="2400" dirty="0" smtClean="0"/>
              <a:t>meg.</a:t>
            </a:r>
            <a:endParaRPr lang="hu-HU" sz="2400" dirty="0"/>
          </a:p>
        </p:txBody>
      </p:sp>
      <p:pic>
        <p:nvPicPr>
          <p:cNvPr id="17410" name="Picture 2" descr="Szamossy Elek litográfiájá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2" y="783592"/>
            <a:ext cx="2097741" cy="297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385. dicséret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19100" y="1825625"/>
            <a:ext cx="112966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</a:rPr>
              <a:t>Keserves szívvel Magyarországon mondhatjuk magunkról.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</a:rPr>
              <a:t>A nagy siralmat, kit Jeremiás régen írt zsidókról:</a:t>
            </a:r>
          </a:p>
          <a:p>
            <a:pPr marL="0" indent="0">
              <a:buNone/>
            </a:pPr>
            <a:endParaRPr lang="hu-H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</a:rPr>
              <a:t>Emlékezzél meg, hatalmas Isten, nyomorúságinkról; 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chemeClr val="bg1"/>
                </a:solidFill>
              </a:rPr>
              <a:t>Tekints mi reánk, állj bosszút immár mi nagy romlásinkról!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mek.oszk.hu/06100/06162/html/aradiv02629/aradiv02629.html</a:t>
            </a:r>
            <a:endParaRPr lang="hu-HU" dirty="0" smtClean="0"/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oktober6.kormany.hu/</a:t>
            </a:r>
            <a:r>
              <a:rPr lang="hu-HU" dirty="0" err="1" smtClean="0">
                <a:hlinkClick r:id="rId3"/>
              </a:rPr>
              <a:t>leiningen-westerburgne-sissany-eliz</a:t>
            </a:r>
            <a:endParaRPr lang="hu-HU" dirty="0" smtClean="0"/>
          </a:p>
          <a:p>
            <a:r>
              <a:rPr lang="hu-HU" dirty="0">
                <a:hlinkClick r:id="rId4"/>
              </a:rPr>
              <a:t>http://www.szeretlekmagyarorszag.hu/az-aradi-vertanuk-bucsulevelei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r>
              <a:rPr lang="hu-HU" dirty="0">
                <a:hlinkClick r:id="rId5"/>
              </a:rPr>
              <a:t>http://mek.oszk.hu/03700/03749/html</a:t>
            </a:r>
            <a:r>
              <a:rPr lang="hu-HU" dirty="0" smtClean="0">
                <a:hlinkClick r:id="rId5"/>
              </a:rPr>
              <a:t>/</a:t>
            </a:r>
            <a:endParaRPr lang="hu-HU" dirty="0" smtClean="0"/>
          </a:p>
          <a:p>
            <a:r>
              <a:rPr lang="hu-HU" dirty="0">
                <a:hlinkClick r:id="rId6"/>
              </a:rPr>
              <a:t>http://nava.hu/id/1259972</a:t>
            </a:r>
            <a:r>
              <a:rPr lang="hu-HU" dirty="0" smtClean="0">
                <a:hlinkClick r:id="rId6"/>
              </a:rPr>
              <a:t>/</a:t>
            </a:r>
            <a:endParaRPr lang="hu-HU" dirty="0" smtClean="0"/>
          </a:p>
          <a:p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www.klauzal.hu/cikk/536.html?PHPSESSID=3d1d51cc9fa8ffb9fd4242ce947b5271</a:t>
            </a:r>
            <a:endParaRPr lang="hu-HU" dirty="0" smtClean="0"/>
          </a:p>
          <a:p>
            <a:r>
              <a:rPr lang="hu-HU" dirty="0">
                <a:hlinkClick r:id="rId8"/>
              </a:rPr>
              <a:t>http://</a:t>
            </a:r>
            <a:r>
              <a:rPr lang="hu-HU" dirty="0" smtClean="0">
                <a:hlinkClick r:id="rId8"/>
              </a:rPr>
              <a:t>oktober6.kormany.hu/</a:t>
            </a:r>
            <a:r>
              <a:rPr lang="hu-HU" dirty="0" err="1" smtClean="0">
                <a:hlinkClick r:id="rId8"/>
              </a:rPr>
              <a:t>a-hatrahagyottak-emlekezete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68788" cy="479032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hlinkClick r:id="rId9"/>
              </a:rPr>
              <a:t>http://www.npg.hu/index.php/component/jcollection</a:t>
            </a:r>
            <a:endParaRPr lang="hu-HU" dirty="0" smtClean="0"/>
          </a:p>
          <a:p>
            <a:r>
              <a:rPr lang="hu-HU" dirty="0" smtClean="0">
                <a:hlinkClick r:id="rId10"/>
              </a:rPr>
              <a:t>http://opac.pim.hu/index.jsp?from_page=details&amp;page=details&amp;dbname=gyujtemeny_kat_bib&amp;bib1id=55500&amp;bib1field=9992&amp;term=Csernovics+J%C3%A1nos+1787-1824+%3A+apa|467780|28&amp;</a:t>
            </a:r>
            <a:endParaRPr lang="hu-HU" dirty="0" smtClean="0"/>
          </a:p>
          <a:p>
            <a:r>
              <a:rPr lang="hu-HU" dirty="0" smtClean="0">
                <a:hlinkClick r:id="rId11"/>
              </a:rPr>
              <a:t>http://opac.pim.hu</a:t>
            </a:r>
            <a:endParaRPr lang="hu-HU" dirty="0" smtClean="0"/>
          </a:p>
          <a:p>
            <a:r>
              <a:rPr lang="hu-HU" dirty="0" smtClean="0">
                <a:hlinkClick r:id="rId12"/>
              </a:rPr>
              <a:t>http://</a:t>
            </a:r>
            <a:r>
              <a:rPr lang="hu-HU" dirty="0" smtClean="0">
                <a:hlinkClick r:id="rId12"/>
              </a:rPr>
              <a:t>mult-kor.hu/20131006_az_aradi_vertanuk_utolso_orai?print=1</a:t>
            </a:r>
            <a:endParaRPr lang="hu-HU" dirty="0"/>
          </a:p>
          <a:p>
            <a:r>
              <a:rPr lang="hu-HU" dirty="0" smtClean="0">
                <a:hlinkClick r:id="rId9"/>
              </a:rPr>
              <a:t>http</a:t>
            </a:r>
            <a:r>
              <a:rPr lang="hu-HU" dirty="0">
                <a:hlinkClick r:id="rId9"/>
              </a:rPr>
              <a:t>://</a:t>
            </a:r>
            <a:r>
              <a:rPr lang="hu-HU" dirty="0" smtClean="0">
                <a:hlinkClick r:id="rId9"/>
              </a:rPr>
              <a:t>www.npg.hu/index.php/component/jcollection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88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959504" y="877234"/>
            <a:ext cx="10515600" cy="132556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Nyugodj meg jó Lélek, én igen jól vagyok, nem mindenki hal meg, aki a harctérre megy és tudod, hogy nékem százhúsz évig kell élnem! ... Vigasztalódjál és őrizd meg drága egészségedet annak a számára, aki valóban csak benned és véled él, és aki forró szerelemmel csókol s örökké marad a te Janid.” És hozzátette: </a:t>
            </a:r>
          </a:p>
          <a:p>
            <a:pPr marL="0" indent="0">
              <a:buNone/>
            </a:pPr>
            <a:r>
              <a:rPr lang="hu-HU" i="1" dirty="0"/>
              <a:t>„Bízzál az Istenben, s ne légy hát szomorú, mert ha haza megyek és rosszul fogsz kinézni, haragudni fogok.”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Kép 1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04" y="877234"/>
            <a:ext cx="111283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mjanich Jáno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31" y="1818058"/>
            <a:ext cx="4207338" cy="48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 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(1819-1909)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11151" y="1690688"/>
            <a:ext cx="7380849" cy="4719711"/>
          </a:xfrm>
        </p:spPr>
        <p:txBody>
          <a:bodyPr>
            <a:noAutofit/>
          </a:bodyPr>
          <a:lstStyle/>
          <a:p>
            <a:r>
              <a:rPr lang="hu-HU" dirty="0"/>
              <a:t>Hazatérve Itáliából </a:t>
            </a:r>
            <a:r>
              <a:rPr lang="hu-HU" dirty="0" smtClean="0"/>
              <a:t>Damjanich a </a:t>
            </a:r>
            <a:r>
              <a:rPr lang="hu-HU" dirty="0"/>
              <a:t>szabadságharc egyik legvitézebb tábornoka </a:t>
            </a:r>
            <a:r>
              <a:rPr lang="hu-HU" dirty="0" smtClean="0"/>
              <a:t>lett. </a:t>
            </a:r>
          </a:p>
          <a:p>
            <a:r>
              <a:rPr lang="hu-HU" dirty="0" smtClean="0"/>
              <a:t>Damjanich zászlóalja: </a:t>
            </a:r>
            <a:r>
              <a:rPr lang="hu-HU" dirty="0"/>
              <a:t>„</a:t>
            </a:r>
            <a:r>
              <a:rPr lang="hu-HU" dirty="0" err="1"/>
              <a:t>vörössipkások</a:t>
            </a:r>
            <a:r>
              <a:rPr lang="hu-HU" dirty="0"/>
              <a:t>” </a:t>
            </a:r>
            <a:r>
              <a:rPr lang="hu-HU" dirty="0" smtClean="0">
                <a:sym typeface="Symbol" panose="05050102010706020507" pitchFamily="18" charset="2"/>
              </a:rPr>
              <a:t> </a:t>
            </a:r>
            <a:r>
              <a:rPr lang="hu-HU" dirty="0" smtClean="0"/>
              <a:t>5/6-uk </a:t>
            </a:r>
            <a:r>
              <a:rPr lang="hu-HU" dirty="0"/>
              <a:t>vérével pecsételte meg a nemzet ügyét. Csak győztes csatái voltak. </a:t>
            </a:r>
            <a:endParaRPr lang="hu-HU" dirty="0" smtClean="0"/>
          </a:p>
          <a:p>
            <a:r>
              <a:rPr lang="hu-HU" dirty="0" smtClean="0"/>
              <a:t>Emília kísérte </a:t>
            </a:r>
            <a:r>
              <a:rPr lang="hu-HU" dirty="0"/>
              <a:t>fogoly férje szállítását </a:t>
            </a:r>
            <a:r>
              <a:rPr lang="hu-HU" dirty="0" err="1"/>
              <a:t>Arad-Nagyvárad-Gyula-Arad</a:t>
            </a:r>
            <a:r>
              <a:rPr lang="hu-HU" dirty="0"/>
              <a:t> között. Az osztrákok minden poggyászát elárverezték mint </a:t>
            </a:r>
            <a:r>
              <a:rPr lang="hu-HU" i="1" dirty="0"/>
              <a:t>„hadizsákmányt.” </a:t>
            </a:r>
            <a:endParaRPr lang="hu-HU" dirty="0" smtClean="0"/>
          </a:p>
          <a:p>
            <a:r>
              <a:rPr lang="hu-HU" dirty="0" smtClean="0"/>
              <a:t>Csak 2x látogathatta meg férjét </a:t>
            </a:r>
            <a:r>
              <a:rPr lang="hu-HU" dirty="0" smtClean="0">
                <a:sym typeface="Symbol" panose="05050102010706020507" pitchFamily="18" charset="2"/>
              </a:rPr>
              <a:t> ellátta </a:t>
            </a:r>
            <a:r>
              <a:rPr lang="hu-HU" dirty="0" smtClean="0"/>
              <a:t>borral</a:t>
            </a:r>
            <a:r>
              <a:rPr lang="hu-HU" dirty="0"/>
              <a:t>, étellel, könyvekkel, </a:t>
            </a:r>
            <a:r>
              <a:rPr lang="hu-HU" dirty="0" smtClean="0"/>
              <a:t>ruhával</a:t>
            </a:r>
            <a:r>
              <a:rPr lang="hu-HU" dirty="0"/>
              <a:t>, és megígérte, hogy erős marad. </a:t>
            </a:r>
            <a:endParaRPr lang="hu-HU" dirty="0" smtClean="0"/>
          </a:p>
        </p:txBody>
      </p:sp>
      <p:pic>
        <p:nvPicPr>
          <p:cNvPr id="5" name="Picture 2" descr="Csernovics Emíl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8058"/>
            <a:ext cx="3797676" cy="48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amjanich János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31" y="1818058"/>
            <a:ext cx="4207338" cy="485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Garamond" panose="02020404030301010803" pitchFamily="18" charset="0"/>
              </a:rPr>
              <a:t>Damjanich János </a:t>
            </a:r>
            <a:r>
              <a:rPr lang="hu-HU" dirty="0" smtClean="0">
                <a:latin typeface="Garamond" panose="02020404030301010803" pitchFamily="18" charset="0"/>
              </a:rPr>
              <a:t>(1804 – 1849)</a:t>
            </a:r>
            <a:r>
              <a:rPr lang="hu-HU" dirty="0">
                <a:latin typeface="Garamond" panose="02020404030301010803" pitchFamily="18" charset="0"/>
              </a:rPr>
              <a:t/>
            </a:r>
            <a:br>
              <a:rPr lang="hu-HU" dirty="0">
                <a:latin typeface="Garamond" panose="02020404030301010803" pitchFamily="18" charset="0"/>
              </a:rPr>
            </a:br>
            <a:r>
              <a:rPr lang="hu-HU" dirty="0" err="1">
                <a:latin typeface="Garamond" panose="02020404030301010803" pitchFamily="18" charset="0"/>
              </a:rPr>
              <a:t>Csernovics</a:t>
            </a:r>
            <a:r>
              <a:rPr lang="hu-HU" dirty="0">
                <a:latin typeface="Garamond" panose="02020404030301010803" pitchFamily="18" charset="0"/>
              </a:rPr>
              <a:t> Emília (1819-1909)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2809" y="1984417"/>
            <a:ext cx="7409191" cy="47197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i="1" dirty="0" smtClean="0"/>
              <a:t>Damjanich, kivégzése előtt:</a:t>
            </a:r>
          </a:p>
          <a:p>
            <a:pPr marL="0" indent="0">
              <a:buNone/>
            </a:pPr>
            <a:endParaRPr lang="hu-HU" sz="1200" i="1" dirty="0" smtClean="0"/>
          </a:p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Tisztelendő barátom! Ön tán nem is tudja, ki vagyok. […] Én ugyan rác vagyok vallásomra [értsd ortodox], de mint rác meghalni nem akarok. Áldjon meg engem! [:…] Kezeimet fejére tétette és azokat saját kezeivel fejére szorítván egész imám alatt ott tartotta. Miután ez megtörtént, így szólt: Most már nyugodtan halok meg, mert magyar pap által áldattam meg.”</a:t>
            </a:r>
            <a:endParaRPr lang="hu-HU" dirty="0"/>
          </a:p>
          <a:p>
            <a:pPr marL="0" indent="0">
              <a:buNone/>
            </a:pP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5" name="Picture 2" descr="Csernovics Emíl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8058"/>
            <a:ext cx="3797676" cy="48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latin typeface="Garamond" panose="02020404030301010803" pitchFamily="18" charset="0"/>
              </a:rPr>
              <a:t>Damjanich János (1804</a:t>
            </a:r>
            <a:r>
              <a:rPr lang="hu-HU" dirty="0">
                <a:latin typeface="Garamond" panose="02020404030301010803" pitchFamily="18" charset="0"/>
              </a:rPr>
              <a:t> </a:t>
            </a:r>
            <a:r>
              <a:rPr lang="hu-HU" dirty="0" smtClean="0">
                <a:latin typeface="Garamond" panose="02020404030301010803" pitchFamily="18" charset="0"/>
              </a:rPr>
              <a:t>– 1849) </a:t>
            </a:r>
            <a:br>
              <a:rPr lang="hu-HU" dirty="0" smtClean="0">
                <a:latin typeface="Garamond" panose="02020404030301010803" pitchFamily="18" charset="0"/>
              </a:rPr>
            </a:br>
            <a:r>
              <a:rPr lang="hu-HU" dirty="0" err="1" smtClean="0">
                <a:latin typeface="Garamond" panose="02020404030301010803" pitchFamily="18" charset="0"/>
              </a:rPr>
              <a:t>Csernovics</a:t>
            </a:r>
            <a:r>
              <a:rPr lang="hu-HU" dirty="0" smtClean="0">
                <a:latin typeface="Garamond" panose="02020404030301010803" pitchFamily="18" charset="0"/>
              </a:rPr>
              <a:t> Emília (1819-1909)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50404" y="2240892"/>
            <a:ext cx="8406093" cy="4521199"/>
          </a:xfrm>
        </p:spPr>
        <p:txBody>
          <a:bodyPr>
            <a:normAutofit/>
          </a:bodyPr>
          <a:lstStyle/>
          <a:p>
            <a:r>
              <a:rPr lang="hu-HU" dirty="0" smtClean="0"/>
              <a:t>Még </a:t>
            </a:r>
            <a:r>
              <a:rPr lang="hu-HU" dirty="0"/>
              <a:t>nem töltötte be a 30-at, amikor </a:t>
            </a:r>
            <a:r>
              <a:rPr lang="hu-HU" dirty="0" smtClean="0"/>
              <a:t>megözvegyült.</a:t>
            </a:r>
          </a:p>
          <a:p>
            <a:r>
              <a:rPr lang="hu-HU" dirty="0" smtClean="0"/>
              <a:t>Szerelmét</a:t>
            </a:r>
            <a:r>
              <a:rPr lang="hu-HU" dirty="0"/>
              <a:t>, a </a:t>
            </a:r>
            <a:r>
              <a:rPr lang="hu-HU" dirty="0" smtClean="0"/>
              <a:t>szabadságharc </a:t>
            </a:r>
            <a:r>
              <a:rPr lang="hu-HU" dirty="0"/>
              <a:t>honvéd tábornokát </a:t>
            </a:r>
            <a:r>
              <a:rPr lang="hu-HU" dirty="0" smtClean="0"/>
              <a:t>       kötél </a:t>
            </a:r>
            <a:r>
              <a:rPr lang="hu-HU" dirty="0"/>
              <a:t>általi halálra ítélték és </a:t>
            </a:r>
            <a:r>
              <a:rPr lang="hu-HU" dirty="0" smtClean="0"/>
              <a:t>kivégezték.</a:t>
            </a:r>
          </a:p>
          <a:p>
            <a:r>
              <a:rPr lang="hu-HU" dirty="0"/>
              <a:t>H</a:t>
            </a:r>
            <a:r>
              <a:rPr lang="hu-HU" dirty="0" smtClean="0"/>
              <a:t>atvan </a:t>
            </a:r>
            <a:r>
              <a:rPr lang="hu-HU" dirty="0"/>
              <a:t>évig, haláláig gyászolta férjét. </a:t>
            </a:r>
            <a:endParaRPr lang="hu-HU" dirty="0" smtClean="0"/>
          </a:p>
          <a:p>
            <a:r>
              <a:rPr lang="hu-HU" dirty="0" smtClean="0"/>
              <a:t>84 éves </a:t>
            </a:r>
            <a:r>
              <a:rPr lang="hu-HU" dirty="0"/>
              <a:t>korában így emlékezett vissza utolsó,  </a:t>
            </a:r>
            <a:r>
              <a:rPr lang="hu-HU" dirty="0" smtClean="0"/>
              <a:t>   október 5-i találkozásukra: (2)  </a:t>
            </a:r>
            <a:endParaRPr lang="hu-HU" dirty="0"/>
          </a:p>
        </p:txBody>
      </p:sp>
      <p:pic>
        <p:nvPicPr>
          <p:cNvPr id="1026" name="Picture 2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39" y="5477930"/>
            <a:ext cx="1762257" cy="11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9/Damjanichn%C3%A9_Csernovics_Em%C3%ADlia_1909-49.jpg/250px-Damjanichn%C3%A9_Csernovics_Em%C3%ADlia_1909-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4" y="1481267"/>
            <a:ext cx="3748502" cy="49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sernovics Emí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527" y="1481267"/>
            <a:ext cx="3797676" cy="48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81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i="1" dirty="0" smtClean="0"/>
              <a:t>„</a:t>
            </a:r>
            <a:r>
              <a:rPr lang="hu-HU" i="1" dirty="0"/>
              <a:t>Mi ez?” – </a:t>
            </a:r>
            <a:r>
              <a:rPr lang="hu-HU" i="1" dirty="0" err="1"/>
              <a:t>kérdém</a:t>
            </a:r>
            <a:r>
              <a:rPr lang="hu-HU" i="1" dirty="0"/>
              <a:t>. „Siralomházba jöttél, holnap kivégeznek.” Lerogytam ágya előtt, alig tudtam magamhoz jönni. Rövid idő múlva figyelmeztetett, hogy válnunk kell; az rettenetes volt! Utolsó percben kért, ígérjem meg, hogy másnap, 6-án, szobámat nem hagyom el. A küszöbre érve felkiáltott: „Emil!” Visszanéztem; könnytelt szeme éles kétségbeesés kifejezésével nézett. Visszafordultam feléje, szó nélkül intett kezével, hogy menjek. Kitántorogtam.” </a:t>
            </a:r>
          </a:p>
          <a:p>
            <a:endParaRPr lang="hu-HU" dirty="0"/>
          </a:p>
        </p:txBody>
      </p:sp>
      <p:pic>
        <p:nvPicPr>
          <p:cNvPr id="7" name="Picture 2" descr="http://4.bp.blogspot.com/-c1rsG561q44/Ux9F23IC__I/AAAAAAAABvI/Ee5Y6IPdKQQ/s1600/tumblr_m4jjsjSRi01qansfzo1_500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099"/>
            <a:ext cx="1876296" cy="12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3778</Words>
  <Application>Microsoft Office PowerPoint</Application>
  <PresentationFormat>Szélesvásznú</PresentationFormat>
  <Paragraphs>272</Paragraphs>
  <Slides>47</Slides>
  <Notes>0</Notes>
  <HiddenSlides>3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4" baseType="lpstr">
      <vt:lpstr>Andalus</vt:lpstr>
      <vt:lpstr>Arial</vt:lpstr>
      <vt:lpstr>Calibri</vt:lpstr>
      <vt:lpstr>Calibri Light</vt:lpstr>
      <vt:lpstr>Garamond</vt:lpstr>
      <vt:lpstr>Symbol</vt:lpstr>
      <vt:lpstr>Office-téma</vt:lpstr>
      <vt:lpstr>PowerPoint bemutató</vt:lpstr>
      <vt:lpstr>Damjanich János (1804 – 1849)  Csernovics Emília (1819 – 1909)</vt:lpstr>
      <vt:lpstr>Damjanich János (1804 – 1849 Csernovics Emília (1819 – 1909)</vt:lpstr>
      <vt:lpstr>Damjanich János (1804 – 1849) Csernovics Emília (1819 – 1909)</vt:lpstr>
      <vt:lpstr>PowerPoint bemutató</vt:lpstr>
      <vt:lpstr>Damjanich János (1804 – 1849) Csernovics Emília (1819-1909)</vt:lpstr>
      <vt:lpstr>Damjanich János (1804 – 1849) Csernovics Emília (1819-1909)</vt:lpstr>
      <vt:lpstr>Damjanich János (1804 – 1849)  Csernovics Emília (1819-1909)</vt:lpstr>
      <vt:lpstr>PowerPoint bemutató</vt:lpstr>
      <vt:lpstr>Damjanich János (1804 – 1849)  Csernovics Emília (1819 – 1909)</vt:lpstr>
      <vt:lpstr>Damjanich János (1804 – 1849)  Csernovics Emília (1819 – 1909)</vt:lpstr>
      <vt:lpstr>Damjanich János (1804 – 1849)  Csernovics Emília (1819-1909)</vt:lpstr>
      <vt:lpstr>Damjanich János (1804 – 1849) Csernovics Emília (1819 – 1909)</vt:lpstr>
      <vt:lpstr>Damjanich János (1804 – 1849) Csernovics Emília (1819-1909)</vt:lpstr>
      <vt:lpstr>Damjanich János (1804 – 1849) Csernovics Emília (1819-1909)</vt:lpstr>
      <vt:lpstr>Damjanich János (1804 – 1849) Csernovics Emília (1819 –1909)</vt:lpstr>
      <vt:lpstr>Damjanich János (1804 – 1849)  Csernovics Emília (1819 – 1909)</vt:lpstr>
      <vt:lpstr>Damjanich János (1804 – 1849) Csernovics Emília (1819 – 1909)</vt:lpstr>
      <vt:lpstr>Damjanich János (1804 – 1849) Csernovics Emília (1819-1909)</vt:lpstr>
      <vt:lpstr>Damjanich János (1804 – 1849) Csernovics Emília (1819-1909)</vt:lpstr>
      <vt:lpstr>Damjanich János (1804 – 1849) Csernovics Emília (1819 – 1909)</vt:lpstr>
      <vt:lpstr>Láhner György (1795 – 1849) Lucia Conchetti (1821 – 1895)</vt:lpstr>
      <vt:lpstr>Láhner György (1795 – 1849) Lucia Conchetti (1821 – 1895)</vt:lpstr>
      <vt:lpstr>Láhner György (1795 – 1849)  Lucia Conchetti (1821 – 1895)</vt:lpstr>
      <vt:lpstr>Schweidel József (1796 – 1849) Domicella Bilinska (1804 – 1888)</vt:lpstr>
      <vt:lpstr>Schweidel József (1796 – 1849) Domicella Bilinska (1804 – 1888)</vt:lpstr>
      <vt:lpstr>Leiningen-Westerbug Károly (1819 – 1849) Sissány Elíz  (1827 – 1898)</vt:lpstr>
      <vt:lpstr>Leiningen-Westerburg Károly (1819 – 1849) Sissány Elíz  (1827-1898)</vt:lpstr>
      <vt:lpstr>Leiningen-Westerburg Károly (1819 – 1849) Sissány Elíz  (1827-1898)</vt:lpstr>
      <vt:lpstr>Leiningen-Westerburg Károly (1819 – 1849)  Sissány Elíz (1827 – 1898)</vt:lpstr>
      <vt:lpstr>PowerPoint bemutató</vt:lpstr>
      <vt:lpstr>Leiningen-Westerburg Károly (1819 – 1849)  Sissány Elíz (1827-1898)</vt:lpstr>
      <vt:lpstr>Leiningen-Westerburg Károly (1819 – 1849)  Sissány Elíz (1827-1898)</vt:lpstr>
      <vt:lpstr>Knezić Károly (1808 – 1849) Kapitány Katalin (1819 – 1853?)</vt:lpstr>
      <vt:lpstr>Lázár Vilmos (1815 – 1849) Báró Reviczky Mária (1812 – 1873)</vt:lpstr>
      <vt:lpstr>PowerPoint bemutató</vt:lpstr>
      <vt:lpstr>Lázár Vilmos (1815 – 1849) Reviczky Mária (1812-1873)</vt:lpstr>
      <vt:lpstr>Dessewffy Arisztid (1802 – 1849) Szinyei Merse Emma (1822 – 1871)</vt:lpstr>
      <vt:lpstr>Dessewffy Arisztid (1802 – 1849) Szinyei Merse Emma (1822 –1871)</vt:lpstr>
      <vt:lpstr>Nagysándor József (1804 – 1849)  Schmidt Emma (1832-1898)</vt:lpstr>
      <vt:lpstr>Nagysándor József (1804 – 1849)  Schmidt Emma (1832 – 1898)</vt:lpstr>
      <vt:lpstr>Poeltenberg Ernő (1813 – 1849) Paulina Kakowska (1822 – 1874)</vt:lpstr>
      <vt:lpstr>Kiss Ernő (1799 – 1849) Szentgyörgyi Horváth Anna Krisztina (1805 – 1827)</vt:lpstr>
      <vt:lpstr>Vécsey Károly  (1807 – 1849) Duffaud Karolina (1815 – 1900)</vt:lpstr>
      <vt:lpstr>Vécsey Károly  (1807 – 1849) Duffaud Karolina (1815 – 1900)</vt:lpstr>
      <vt:lpstr>385. dicséret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aradi vértanúk özvegyei</dc:title>
  <dc:creator>asus1</dc:creator>
  <cp:lastModifiedBy>asus1</cp:lastModifiedBy>
  <cp:revision>213</cp:revision>
  <dcterms:created xsi:type="dcterms:W3CDTF">2015-11-09T14:51:19Z</dcterms:created>
  <dcterms:modified xsi:type="dcterms:W3CDTF">2016-10-06T21:30:23Z</dcterms:modified>
</cp:coreProperties>
</file>